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2"/>
  </p:notesMasterIdLst>
  <p:handoutMasterIdLst>
    <p:handoutMasterId r:id="rId23"/>
  </p:handoutMasterIdLst>
  <p:sldIdLst>
    <p:sldId id="289" r:id="rId5"/>
    <p:sldId id="311" r:id="rId6"/>
    <p:sldId id="278" r:id="rId7"/>
    <p:sldId id="309" r:id="rId8"/>
    <p:sldId id="312" r:id="rId9"/>
    <p:sldId id="313" r:id="rId10"/>
    <p:sldId id="314" r:id="rId11"/>
    <p:sldId id="315" r:id="rId12"/>
    <p:sldId id="316" r:id="rId13"/>
    <p:sldId id="317" r:id="rId14"/>
    <p:sldId id="318" r:id="rId15"/>
    <p:sldId id="319" r:id="rId16"/>
    <p:sldId id="320" r:id="rId17"/>
    <p:sldId id="307" r:id="rId18"/>
    <p:sldId id="302" r:id="rId19"/>
    <p:sldId id="303" r:id="rId20"/>
    <p:sldId id="3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70"/>
  </p:normalViewPr>
  <p:slideViewPr>
    <p:cSldViewPr snapToGrid="0">
      <p:cViewPr varScale="1">
        <p:scale>
          <a:sx n="59" d="100"/>
          <a:sy n="59" d="100"/>
        </p:scale>
        <p:origin x="200" y="440"/>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t>4/26/21</a:t>
            </a:fld>
            <a:endParaRPr lang="en-US" dirty="0"/>
          </a:p>
        </p:txBody>
      </p:sp>
      <p:sp>
        <p:nvSpPr>
          <p:cNvPr id="4" name="Footer Placeholder 3">
            <a:extLst>
              <a:ext uri="{FF2B5EF4-FFF2-40B4-BE49-F238E27FC236}">
                <a16:creationId xmlns=""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4/26/21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277279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27534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247790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96604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2215363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307086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16</a:t>
            </a:fld>
            <a:endParaRPr lang="en-US" dirty="0"/>
          </a:p>
        </p:txBody>
      </p:sp>
    </p:spTree>
    <p:extLst>
      <p:ext uri="{BB962C8B-B14F-4D97-AF65-F5344CB8AC3E}">
        <p14:creationId xmlns:p14="http://schemas.microsoft.com/office/powerpoint/2010/main" val="3707601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17</a:t>
            </a:fld>
            <a:endParaRPr lang="en-US" dirty="0"/>
          </a:p>
        </p:txBody>
      </p:sp>
    </p:spTree>
    <p:extLst>
      <p:ext uri="{BB962C8B-B14F-4D97-AF65-F5344CB8AC3E}">
        <p14:creationId xmlns:p14="http://schemas.microsoft.com/office/powerpoint/2010/main" val="175861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112727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208969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250863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156372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119906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146551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376389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253721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smtClean="0"/>
              <a:t>4/26/21</a:t>
            </a:fld>
            <a:endParaRPr lang="en-US" dirty="0"/>
          </a:p>
        </p:txBody>
      </p:sp>
      <p:sp>
        <p:nvSpPr>
          <p:cNvPr id="5" name="Footer Placeholder 4">
            <a:extLst>
              <a:ext uri="{FF2B5EF4-FFF2-40B4-BE49-F238E27FC236}">
                <a16:creationId xmlns="" xmlns:a16="http://schemas.microsoft.com/office/drawing/2014/main"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Three Sections">
    <p:spTree>
      <p:nvGrpSpPr>
        <p:cNvPr id="1" name=""/>
        <p:cNvGrpSpPr/>
        <p:nvPr/>
      </p:nvGrpSpPr>
      <p:grpSpPr>
        <a:xfrm>
          <a:off x="0" y="0"/>
          <a:ext cx="0" cy="0"/>
          <a:chOff x="0" y="0"/>
          <a:chExt cx="0" cy="0"/>
        </a:xfrm>
      </p:grpSpPr>
      <p:sp>
        <p:nvSpPr>
          <p:cNvPr id="8" name="object 3">
            <a:extLst>
              <a:ext uri="{FF2B5EF4-FFF2-40B4-BE49-F238E27FC236}">
                <a16:creationId xmlns=""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a:t>Click to edit Master title style</a:t>
            </a:r>
          </a:p>
        </p:txBody>
      </p:sp>
      <p:sp>
        <p:nvSpPr>
          <p:cNvPr id="4" name="Text Placeholder 3">
            <a:extLst>
              <a:ext uri="{FF2B5EF4-FFF2-40B4-BE49-F238E27FC236}">
                <a16:creationId xmlns="" xmlns:a16="http://schemas.microsoft.com/office/drawing/2014/main"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9" name="object 2">
            <a:extLst>
              <a:ext uri="{FF2B5EF4-FFF2-40B4-BE49-F238E27FC236}">
                <a16:creationId xmlns=""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 xmlns:a16="http://schemas.microsoft.com/office/drawing/2014/main"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8">
            <a:extLst>
              <a:ext uri="{FF2B5EF4-FFF2-40B4-BE49-F238E27FC236}">
                <a16:creationId xmlns="" xmlns:a16="http://schemas.microsoft.com/office/drawing/2014/main"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a:t>Click icon to add picture</a:t>
            </a:r>
            <a:endParaRPr lang="en-US" dirty="0"/>
          </a:p>
        </p:txBody>
      </p:sp>
      <p:sp>
        <p:nvSpPr>
          <p:cNvPr id="13" name="Picture Placeholder 28">
            <a:extLst>
              <a:ext uri="{FF2B5EF4-FFF2-40B4-BE49-F238E27FC236}">
                <a16:creationId xmlns="" xmlns:a16="http://schemas.microsoft.com/office/drawing/2014/main"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a:t>Click icon to add picture</a:t>
            </a:r>
            <a:endParaRPr lang="en-US" dirty="0"/>
          </a:p>
        </p:txBody>
      </p:sp>
      <p:sp>
        <p:nvSpPr>
          <p:cNvPr id="14" name="Text Placeholder 3">
            <a:extLst>
              <a:ext uri="{FF2B5EF4-FFF2-40B4-BE49-F238E27FC236}">
                <a16:creationId xmlns="" xmlns:a16="http://schemas.microsoft.com/office/drawing/2014/main"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8">
            <a:extLst>
              <a:ext uri="{FF2B5EF4-FFF2-40B4-BE49-F238E27FC236}">
                <a16:creationId xmlns="" xmlns:a16="http://schemas.microsoft.com/office/drawing/2014/main"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a:t>Click icon to add picture</a:t>
            </a:r>
            <a:endParaRPr lang="en-US" dirty="0"/>
          </a:p>
        </p:txBody>
      </p:sp>
      <p:sp>
        <p:nvSpPr>
          <p:cNvPr id="16" name="Text Placeholder 3">
            <a:extLst>
              <a:ext uri="{FF2B5EF4-FFF2-40B4-BE49-F238E27FC236}">
                <a16:creationId xmlns="" xmlns:a16="http://schemas.microsoft.com/office/drawing/2014/main"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649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017EFDE0-5A54-402A-B0C3-6BC0BB73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smtClean="0"/>
              <a:t>4/26/21</a:t>
            </a:fld>
            <a:endParaRPr lang="en-US" dirty="0"/>
          </a:p>
        </p:txBody>
      </p:sp>
      <p:sp>
        <p:nvSpPr>
          <p:cNvPr id="5" name="Footer Placeholder 4">
            <a:extLst>
              <a:ext uri="{FF2B5EF4-FFF2-40B4-BE49-F238E27FC236}">
                <a16:creationId xmlns="" xmlns:a16="http://schemas.microsoft.com/office/drawing/2014/main"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smtClean="0"/>
              <a:t>4/26/21</a:t>
            </a:fld>
            <a:endParaRPr lang="en-US" dirty="0"/>
          </a:p>
        </p:txBody>
      </p:sp>
      <p:sp>
        <p:nvSpPr>
          <p:cNvPr id="5" name="Footer Placeholder 4">
            <a:extLst>
              <a:ext uri="{FF2B5EF4-FFF2-40B4-BE49-F238E27FC236}">
                <a16:creationId xmlns="" xmlns:a16="http://schemas.microsoft.com/office/drawing/2014/main"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 xmlns:a16="http://schemas.microsoft.com/office/drawing/2014/main"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t>4/26/21</a:t>
            </a:fld>
            <a:endParaRPr lang="en-US" dirty="0"/>
          </a:p>
        </p:txBody>
      </p:sp>
      <p:sp>
        <p:nvSpPr>
          <p:cNvPr id="6" name="Footer Placeholder 5">
            <a:extLst>
              <a:ext uri="{FF2B5EF4-FFF2-40B4-BE49-F238E27FC236}">
                <a16:creationId xmlns="" xmlns:a16="http://schemas.microsoft.com/office/drawing/2014/main"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t>4/26/21</a:t>
            </a:fld>
            <a:endParaRPr lang="en-US" dirty="0"/>
          </a:p>
        </p:txBody>
      </p:sp>
      <p:sp>
        <p:nvSpPr>
          <p:cNvPr id="8" name="Footer Placeholder 7">
            <a:extLst>
              <a:ext uri="{FF2B5EF4-FFF2-40B4-BE49-F238E27FC236}">
                <a16:creationId xmlns=""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89EF5-3FD9-4423-A9E8-B67B4E902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smtClean="0"/>
              <a:t>4/26/21</a:t>
            </a:fld>
            <a:endParaRPr lang="en-US" dirty="0"/>
          </a:p>
        </p:txBody>
      </p:sp>
      <p:sp>
        <p:nvSpPr>
          <p:cNvPr id="4" name="Footer Placeholder 3">
            <a:extLst>
              <a:ext uri="{FF2B5EF4-FFF2-40B4-BE49-F238E27FC236}">
                <a16:creationId xmlns="" xmlns:a16="http://schemas.microsoft.com/office/drawing/2014/main"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smtClean="0"/>
              <a:t>4/26/21</a:t>
            </a:fld>
            <a:endParaRPr lang="en-US" dirty="0"/>
          </a:p>
        </p:txBody>
      </p:sp>
      <p:sp>
        <p:nvSpPr>
          <p:cNvPr id="3" name="Footer Placeholder 2">
            <a:extLst>
              <a:ext uri="{FF2B5EF4-FFF2-40B4-BE49-F238E27FC236}">
                <a16:creationId xmlns="" xmlns:a16="http://schemas.microsoft.com/office/drawing/2014/main"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smtClean="0"/>
              <a:t>4/26/21</a:t>
            </a:fld>
            <a:endParaRPr lang="en-US" dirty="0"/>
          </a:p>
        </p:txBody>
      </p:sp>
      <p:sp>
        <p:nvSpPr>
          <p:cNvPr id="6" name="Footer Placeholder 5">
            <a:extLst>
              <a:ext uri="{FF2B5EF4-FFF2-40B4-BE49-F238E27FC236}">
                <a16:creationId xmlns="" xmlns:a16="http://schemas.microsoft.com/office/drawing/2014/main"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4/26/21</a:t>
            </a:fld>
            <a:endParaRPr lang="en-US" noProof="0" dirty="0"/>
          </a:p>
        </p:txBody>
      </p:sp>
      <p:sp>
        <p:nvSpPr>
          <p:cNvPr id="5" name="Footer Placeholder 4">
            <a:extLst>
              <a:ext uri="{FF2B5EF4-FFF2-40B4-BE49-F238E27FC236}">
                <a16:creationId xmlns=""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e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jpeg"/><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192000" cy="6858000"/>
          </a:xfrm>
          <a:prstGeom prst="rect">
            <a:avLst/>
          </a:prstGeom>
        </p:spPr>
      </p:pic>
      <p:sp>
        <p:nvSpPr>
          <p:cNvPr id="4" name="object 3" descr="People with documents">
            <a:extLst>
              <a:ext uri="{FF2B5EF4-FFF2-40B4-BE49-F238E27FC236}">
                <a16:creationId xmlns="" xmlns:a16="http://schemas.microsoft.com/office/drawing/2014/main" id="{0CA2E80D-F3EC-4A5F-8E65-56FEA206EE0F}"/>
              </a:ext>
            </a:extLst>
          </p:cNvPr>
          <p:cNvSpPr/>
          <p:nvPr/>
        </p:nvSpPr>
        <p:spPr>
          <a:xfrm>
            <a:off x="127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10" name="Title 1">
            <a:extLst>
              <a:ext uri="{FF2B5EF4-FFF2-40B4-BE49-F238E27FC236}">
                <a16:creationId xmlns="" xmlns:a16="http://schemas.microsoft.com/office/drawing/2014/main" id="{AFB6C91D-4B22-49F1-9A0B-ABEB9E1F5A26}"/>
              </a:ext>
            </a:extLst>
          </p:cNvPr>
          <p:cNvSpPr>
            <a:spLocks noGrp="1"/>
          </p:cNvSpPr>
          <p:nvPr>
            <p:ph type="ctrTitle"/>
          </p:nvPr>
        </p:nvSpPr>
        <p:spPr>
          <a:xfrm>
            <a:off x="1522730" y="2080455"/>
            <a:ext cx="9144000" cy="1169355"/>
          </a:xfrm>
        </p:spPr>
        <p:txBody>
          <a:bodyPr>
            <a:noAutofit/>
          </a:bodyPr>
          <a:lstStyle/>
          <a:p>
            <a:r>
              <a:rPr lang="en-US" sz="5500">
                <a:latin typeface="Gill Sans MT" panose="020B0502020104020203" pitchFamily="34" charset="0"/>
              </a:rPr>
              <a:t>FAMILIES WITH HOPE</a:t>
            </a:r>
            <a:endParaRPr lang="en-US" sz="5500" dirty="0">
              <a:solidFill>
                <a:schemeClr val="bg1"/>
              </a:solidFill>
              <a:latin typeface="Gill Sans MT" panose="020B0502020104020203" pitchFamily="34" charset="0"/>
            </a:endParaRPr>
          </a:p>
        </p:txBody>
      </p:sp>
      <p:sp>
        <p:nvSpPr>
          <p:cNvPr id="11" name="object 7" descr="Beige rectangle">
            <a:extLst>
              <a:ext uri="{FF2B5EF4-FFF2-40B4-BE49-F238E27FC236}">
                <a16:creationId xmlns="" xmlns:a16="http://schemas.microsoft.com/office/drawing/2014/main" id="{B36975AA-C62E-46BE-9382-E2CF56FDF817}"/>
              </a:ext>
            </a:extLst>
          </p:cNvPr>
          <p:cNvSpPr/>
          <p:nvPr/>
        </p:nvSpPr>
        <p:spPr>
          <a:xfrm>
            <a:off x="3108000" y="3249811"/>
            <a:ext cx="597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
        <p:nvSpPr>
          <p:cNvPr id="12" name="Subtitle 2">
            <a:extLst>
              <a:ext uri="{FF2B5EF4-FFF2-40B4-BE49-F238E27FC236}">
                <a16:creationId xmlns="" xmlns:a16="http://schemas.microsoft.com/office/drawing/2014/main" id="{2F8CF06A-B594-4BA2-8B1E-D649096D742F}"/>
              </a:ext>
            </a:extLst>
          </p:cNvPr>
          <p:cNvSpPr>
            <a:spLocks noGrp="1"/>
          </p:cNvSpPr>
          <p:nvPr>
            <p:ph type="subTitle" idx="1"/>
          </p:nvPr>
        </p:nvSpPr>
        <p:spPr>
          <a:xfrm>
            <a:off x="3491142" y="3429000"/>
            <a:ext cx="5311302" cy="477298"/>
          </a:xfrm>
          <a:solidFill>
            <a:schemeClr val="accent2">
              <a:alpha val="90000"/>
            </a:schemeClr>
          </a:solidFill>
        </p:spPr>
        <p:txBody>
          <a:bodyPr anchor="ctr" anchorCtr="0">
            <a:normAutofit/>
          </a:bodyPr>
          <a:lstStyle/>
          <a:p>
            <a:r>
              <a:rPr lang="en-US" dirty="0"/>
              <a:t>SAMUEL </a:t>
            </a:r>
            <a:r>
              <a:rPr lang="en-US"/>
              <a:t>&amp; </a:t>
            </a:r>
            <a:r>
              <a:rPr lang="en-US" smtClean="0"/>
              <a:t>WIRDIS </a:t>
            </a:r>
            <a:r>
              <a:rPr lang="en-US" dirty="0"/>
              <a:t>PEGUERO</a:t>
            </a:r>
            <a:endParaRPr lang="en-US" sz="2500" b="1" i="1" spc="65" dirty="0">
              <a:solidFill>
                <a:schemeClr val="accent1"/>
              </a:solidFill>
              <a:latin typeface="Arial"/>
              <a:cs typeface="Arial"/>
            </a:endParaRPr>
          </a:p>
        </p:txBody>
      </p:sp>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10</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000" b="1" dirty="0">
                <a:solidFill>
                  <a:schemeClr val="bg1"/>
                </a:solidFill>
              </a:rPr>
              <a:t>5. </a:t>
            </a:r>
            <a:r>
              <a:rPr lang="en-US" sz="3200" b="1" dirty="0">
                <a:solidFill>
                  <a:schemeClr val="bg1"/>
                </a:solidFill>
              </a:rPr>
              <a:t>If I am already in Christ, will I no longer have any difficulties until he comes? John 16:33; James</a:t>
            </a:r>
            <a:r>
              <a:rPr lang="es-DO" sz="3000" b="1" dirty="0" smtClean="0">
                <a:solidFill>
                  <a:schemeClr val="bg1"/>
                </a:solidFill>
              </a:rPr>
              <a:t> </a:t>
            </a:r>
            <a:r>
              <a:rPr lang="es-DO" sz="3000" b="1" dirty="0">
                <a:solidFill>
                  <a:schemeClr val="bg1"/>
                </a:solidFill>
              </a:rPr>
              <a:t>1:2-3.</a:t>
            </a:r>
          </a:p>
        </p:txBody>
      </p:sp>
      <p:sp>
        <p:nvSpPr>
          <p:cNvPr id="9" name="TextBox 8"/>
          <p:cNvSpPr txBox="1"/>
          <p:nvPr/>
        </p:nvSpPr>
        <p:spPr>
          <a:xfrm>
            <a:off x="6388499" y="3006462"/>
            <a:ext cx="5299409" cy="2677656"/>
          </a:xfrm>
          <a:prstGeom prst="rect">
            <a:avLst/>
          </a:prstGeom>
          <a:noFill/>
        </p:spPr>
        <p:txBody>
          <a:bodyPr wrap="square" rtlCol="0">
            <a:spAutoFit/>
          </a:bodyPr>
          <a:lstStyle/>
          <a:p>
            <a:r>
              <a:rPr lang="es-DO" sz="2800" dirty="0" smtClean="0">
                <a:solidFill>
                  <a:schemeClr val="bg1"/>
                </a:solidFill>
              </a:rPr>
              <a:t>«</a:t>
            </a:r>
            <a:r>
              <a:rPr lang="es-DO" sz="2800" dirty="0">
                <a:solidFill>
                  <a:schemeClr val="bg1"/>
                </a:solidFill>
              </a:rPr>
              <a:t>These things I have spoken unto you, that in me ye might have peace. In the world ye shall have tribulation: but be of good cheer; I have overcome the world.</a:t>
            </a:r>
            <a:r>
              <a:rPr lang="es-DO" sz="2800" dirty="0" smtClean="0">
                <a:solidFill>
                  <a:schemeClr val="bg1"/>
                </a:solidFill>
              </a:rPr>
              <a:t>».</a:t>
            </a:r>
            <a:endParaRPr lang="es-DO" sz="28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5916904"/>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290752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11</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38224"/>
            <a:ext cx="5299409" cy="3970318"/>
          </a:xfrm>
          <a:prstGeom prst="rect">
            <a:avLst/>
          </a:prstGeom>
          <a:noFill/>
        </p:spPr>
        <p:txBody>
          <a:bodyPr wrap="square" rtlCol="0">
            <a:spAutoFit/>
          </a:bodyPr>
          <a:lstStyle/>
          <a:p>
            <a:r>
              <a:rPr lang="es-DO" sz="3600" dirty="0" smtClean="0">
                <a:solidFill>
                  <a:schemeClr val="bg1"/>
                </a:solidFill>
              </a:rPr>
              <a:t>«</a:t>
            </a:r>
            <a:r>
              <a:rPr lang="es-DO" sz="3600" dirty="0">
                <a:solidFill>
                  <a:schemeClr val="bg1"/>
                </a:solidFill>
              </a:rPr>
              <a:t>My brethren, count it all joy when ye fall into divers temptations</a:t>
            </a:r>
            <a:r>
              <a:rPr lang="es-DO" sz="3600" dirty="0" smtClean="0">
                <a:solidFill>
                  <a:schemeClr val="bg1"/>
                </a:solidFill>
              </a:rPr>
              <a:t>; </a:t>
            </a:r>
            <a:r>
              <a:rPr lang="es-DO" sz="3600" b="1" baseline="30000" dirty="0">
                <a:solidFill>
                  <a:schemeClr val="bg1"/>
                </a:solidFill>
              </a:rPr>
              <a:t> </a:t>
            </a:r>
            <a:r>
              <a:rPr lang="es-DO" sz="3600" dirty="0">
                <a:solidFill>
                  <a:schemeClr val="bg1"/>
                </a:solidFill>
              </a:rPr>
              <a:t>Knowing this, that the trying of your faith </a:t>
            </a:r>
            <a:r>
              <a:rPr lang="es-DO" sz="3600">
                <a:solidFill>
                  <a:schemeClr val="bg1"/>
                </a:solidFill>
              </a:rPr>
              <a:t>worketh </a:t>
            </a:r>
            <a:r>
              <a:rPr lang="es-DO" sz="3600" smtClean="0">
                <a:solidFill>
                  <a:schemeClr val="bg1"/>
                </a:solidFill>
              </a:rPr>
              <a:t>patience».</a:t>
            </a:r>
            <a:endParaRPr lang="es-DO" sz="36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4" name="TextBox 13"/>
          <p:cNvSpPr txBox="1"/>
          <p:nvPr/>
        </p:nvSpPr>
        <p:spPr>
          <a:xfrm>
            <a:off x="6388499" y="4999334"/>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28035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12</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31325"/>
          </a:xfrm>
          <a:prstGeom prst="rect">
            <a:avLst/>
          </a:prstGeom>
          <a:noFill/>
        </p:spPr>
        <p:txBody>
          <a:bodyPr wrap="square" rtlCol="0">
            <a:spAutoFit/>
          </a:bodyPr>
          <a:lstStyle/>
          <a:p>
            <a:r>
              <a:rPr lang="es-DO" sz="3000" b="1" dirty="0">
                <a:solidFill>
                  <a:schemeClr val="bg1"/>
                </a:solidFill>
              </a:rPr>
              <a:t>6. </a:t>
            </a:r>
            <a:r>
              <a:rPr lang="en-US" sz="3200" b="1" dirty="0">
                <a:solidFill>
                  <a:schemeClr val="bg1"/>
                </a:solidFill>
              </a:rPr>
              <a:t>What promise does God make to the victor? Revelations 2:10 (last </a:t>
            </a:r>
            <a:r>
              <a:rPr lang="en-US" sz="3200" b="1" dirty="0" smtClean="0">
                <a:solidFill>
                  <a:schemeClr val="bg1"/>
                </a:solidFill>
              </a:rPr>
              <a:t>part)</a:t>
            </a:r>
            <a:r>
              <a:rPr lang="es-DO" sz="3000" b="1" dirty="0" smtClean="0">
                <a:solidFill>
                  <a:schemeClr val="bg1"/>
                </a:solidFill>
              </a:rPr>
              <a:t> </a:t>
            </a:r>
            <a:r>
              <a:rPr lang="es-DO" sz="3000" b="1" dirty="0">
                <a:solidFill>
                  <a:schemeClr val="bg1"/>
                </a:solidFill>
              </a:rPr>
              <a:t>3:5.</a:t>
            </a:r>
          </a:p>
        </p:txBody>
      </p:sp>
      <p:sp>
        <p:nvSpPr>
          <p:cNvPr id="9" name="TextBox 8"/>
          <p:cNvSpPr txBox="1"/>
          <p:nvPr/>
        </p:nvSpPr>
        <p:spPr>
          <a:xfrm>
            <a:off x="6457524" y="3672619"/>
            <a:ext cx="5299409" cy="1569660"/>
          </a:xfrm>
          <a:prstGeom prst="rect">
            <a:avLst/>
          </a:prstGeom>
          <a:noFill/>
        </p:spPr>
        <p:txBody>
          <a:bodyPr wrap="square" rtlCol="0">
            <a:spAutoFit/>
          </a:bodyPr>
          <a:lstStyle/>
          <a:p>
            <a:r>
              <a:rPr lang="en-US" sz="3200">
                <a:solidFill>
                  <a:schemeClr val="bg1"/>
                </a:solidFill>
              </a:rPr>
              <a:t>B</a:t>
            </a:r>
            <a:r>
              <a:rPr lang="en-US" sz="3200" smtClean="0">
                <a:solidFill>
                  <a:schemeClr val="bg1"/>
                </a:solidFill>
              </a:rPr>
              <a:t>e </a:t>
            </a:r>
            <a:r>
              <a:rPr lang="en-US" sz="3200">
                <a:solidFill>
                  <a:schemeClr val="bg1"/>
                </a:solidFill>
              </a:rPr>
              <a:t>thou faithful unto death, and I will give thee a crown of </a:t>
            </a:r>
            <a:r>
              <a:rPr lang="en-US" sz="3200" smtClean="0">
                <a:solidFill>
                  <a:schemeClr val="bg1"/>
                </a:solidFill>
              </a:rPr>
              <a:t>life</a:t>
            </a:r>
            <a:r>
              <a:rPr lang="es-DO" sz="3200" dirty="0" smtClean="0">
                <a:solidFill>
                  <a:schemeClr val="bg1"/>
                </a:solidFill>
              </a:rPr>
              <a:t>».</a:t>
            </a:r>
            <a:endParaRPr lang="es-DO" sz="32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1456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13</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38224"/>
            <a:ext cx="5299409" cy="4031873"/>
          </a:xfrm>
          <a:prstGeom prst="rect">
            <a:avLst/>
          </a:prstGeom>
          <a:noFill/>
        </p:spPr>
        <p:txBody>
          <a:bodyPr wrap="square" rtlCol="0">
            <a:spAutoFit/>
          </a:bodyPr>
          <a:lstStyle/>
          <a:p>
            <a:r>
              <a:rPr lang="es-DO" sz="3100" dirty="0" smtClean="0">
                <a:solidFill>
                  <a:schemeClr val="bg1"/>
                </a:solidFill>
              </a:rPr>
              <a:t>«</a:t>
            </a:r>
            <a:r>
              <a:rPr lang="es-DO" sz="3200" dirty="0">
                <a:solidFill>
                  <a:schemeClr val="bg1"/>
                </a:solidFill>
              </a:rPr>
              <a:t>He that overcometh, the same shall be clothed in white raiment; and I will not blot out his name out of the book of life, but I will confess his name before my Father, and before his angels.</a:t>
            </a:r>
            <a:r>
              <a:rPr lang="es-DO" sz="3100" dirty="0" smtClean="0">
                <a:solidFill>
                  <a:schemeClr val="bg1"/>
                </a:solidFill>
              </a:rPr>
              <a:t>».</a:t>
            </a:r>
            <a:endParaRPr lang="es-DO" sz="31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4" name="TextBox 13"/>
          <p:cNvSpPr txBox="1"/>
          <p:nvPr/>
        </p:nvSpPr>
        <p:spPr>
          <a:xfrm>
            <a:off x="6388499" y="5225736"/>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7" name="Picture Placeholder 6"/>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707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r>
              <a:rPr lang="en-US" dirty="0"/>
              <a:t>Let’s Comment </a:t>
            </a:r>
            <a:r>
              <a:rPr lang="es-DO" dirty="0" smtClean="0"/>
              <a:t>…</a:t>
            </a:r>
            <a:endParaRPr lang="es-DO" dirty="0"/>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14</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199022" y="453576"/>
            <a:ext cx="5626937" cy="5078313"/>
          </a:xfrm>
          <a:prstGeom prst="rect">
            <a:avLst/>
          </a:prstGeom>
          <a:noFill/>
        </p:spPr>
        <p:txBody>
          <a:bodyPr wrap="square" rtlCol="0">
            <a:spAutoFit/>
          </a:bodyPr>
          <a:lstStyle/>
          <a:p>
            <a:r>
              <a:rPr lang="en-US" sz="3600" dirty="0">
                <a:solidFill>
                  <a:schemeClr val="bg1"/>
                </a:solidFill>
              </a:rPr>
              <a:t>How can you help the new believer learn and understand the reality of God's presence on his daily journey to the Heavenly Canaan? How does that blessing extend to the whole family? Matthew 28:20; Acts 16:31</a:t>
            </a:r>
            <a:endParaRPr lang="es-DO" sz="3200" b="1" dirty="0">
              <a:solidFill>
                <a:schemeClr val="bg1"/>
              </a:solidFill>
            </a:endParaRPr>
          </a:p>
        </p:txBody>
      </p:sp>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6766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r>
              <a:rPr lang="es-DO" dirty="0"/>
              <a:t>MY REACTION </a:t>
            </a:r>
            <a:r>
              <a:rPr lang="es-DO" dirty="0" smtClean="0"/>
              <a:t>…</a:t>
            </a:r>
            <a:endParaRPr lang="es-DO" dirty="0"/>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15</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199023" y="453576"/>
            <a:ext cx="5269821" cy="6001643"/>
          </a:xfrm>
          <a:prstGeom prst="rect">
            <a:avLst/>
          </a:prstGeom>
          <a:noFill/>
        </p:spPr>
        <p:txBody>
          <a:bodyPr wrap="square" rtlCol="0">
            <a:spAutoFit/>
          </a:bodyPr>
          <a:lstStyle/>
          <a:p>
            <a:r>
              <a:rPr lang="en-US" sz="3200" dirty="0">
                <a:solidFill>
                  <a:schemeClr val="bg1"/>
                </a:solidFill>
              </a:rPr>
              <a:t>By understanding God's plan for my life and how much my family can benefit from it I resolve without delay to put my life in harmony with the eternal principles of the gospel of Christ. I am sure that the Lord will sustain me; therefore, from now on, "Me and my house will serve Jehovah."</a:t>
            </a:r>
            <a:endParaRPr lang="es-DO" sz="3100" dirty="0">
              <a:solidFill>
                <a:schemeClr val="bg1"/>
              </a:solidFill>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9121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915657" y="438224"/>
            <a:ext cx="3811167" cy="1302111"/>
          </a:xfrm>
        </p:spPr>
        <p:txBody>
          <a:bodyPr>
            <a:normAutofit/>
          </a:bodyPr>
          <a:lstStyle/>
          <a:p>
            <a:pPr algn="ctr"/>
            <a:r>
              <a:rPr lang="es-DO" dirty="0"/>
              <a:t>PRAYER REQUESTS</a:t>
            </a:r>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16</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741576"/>
            <a:ext cx="5080345" cy="3046988"/>
          </a:xfrm>
          <a:prstGeom prst="rect">
            <a:avLst/>
          </a:prstGeom>
          <a:noFill/>
        </p:spPr>
        <p:txBody>
          <a:bodyPr wrap="square" rtlCol="0">
            <a:spAutoFit/>
          </a:bodyPr>
          <a:lstStyle/>
          <a:p>
            <a:r>
              <a:rPr lang="en-US" sz="3200" b="1" dirty="0">
                <a:solidFill>
                  <a:schemeClr val="bg1"/>
                </a:solidFill>
              </a:rPr>
              <a:t>My family and personal prayer requests</a:t>
            </a:r>
            <a:r>
              <a:rPr lang="es-DO" sz="3200" b="1" dirty="0">
                <a:solidFill>
                  <a:schemeClr val="bg1"/>
                </a:solidFill>
              </a:rPr>
              <a:t>…</a:t>
            </a:r>
          </a:p>
          <a:p>
            <a:endParaRPr lang="es-DO" sz="3200" b="1" dirty="0">
              <a:solidFill>
                <a:schemeClr val="bg1"/>
              </a:solidFill>
            </a:endParaRPr>
          </a:p>
          <a:p>
            <a:r>
              <a:rPr lang="es-DO" sz="3200" b="1" dirty="0">
                <a:solidFill>
                  <a:schemeClr val="bg1"/>
                </a:solidFill>
              </a:rPr>
              <a:t>______________.</a:t>
            </a:r>
          </a:p>
          <a:p>
            <a:r>
              <a:rPr lang="es-DO" sz="3200" b="1" dirty="0">
                <a:solidFill>
                  <a:schemeClr val="bg1"/>
                </a:solidFill>
              </a:rPr>
              <a:t>______________.</a:t>
            </a:r>
          </a:p>
          <a:p>
            <a:r>
              <a:rPr lang="es-DO" sz="3200" b="1" dirty="0">
                <a:solidFill>
                  <a:schemeClr val="bg1"/>
                </a:solidFill>
              </a:rPr>
              <a:t>______________.</a:t>
            </a:r>
            <a:endParaRPr lang="es-DO" sz="2800" b="1" dirty="0">
              <a:solidFill>
                <a:schemeClr val="bg1"/>
              </a:solidFill>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2311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5312" y="-2"/>
            <a:ext cx="6285330" cy="6861899"/>
          </a:xfrm>
          <a:prstGeom prst="rect">
            <a:avLst/>
          </a:prstGeom>
        </p:spPr>
      </p:pic>
      <p:sp>
        <p:nvSpPr>
          <p:cNvPr id="5" name="Content Placeholder 4">
            <a:extLst>
              <a:ext uri="{FF2B5EF4-FFF2-40B4-BE49-F238E27FC236}">
                <a16:creationId xmlns:a16="http://schemas.microsoft.com/office/drawing/2014/main" xmlns="" id="{D5537408-2125-4CE5-92A7-F7E0FCBA31D0}"/>
              </a:ext>
            </a:extLst>
          </p:cNvPr>
          <p:cNvSpPr txBox="1">
            <a:spLocks/>
          </p:cNvSpPr>
          <p:nvPr/>
        </p:nvSpPr>
        <p:spPr>
          <a:xfrm>
            <a:off x="-1" y="1341439"/>
            <a:ext cx="6348413" cy="4140200"/>
          </a:xfrm>
          <a:prstGeom prst="rect">
            <a:avLst/>
          </a:prstGeom>
          <a:solidFill>
            <a:schemeClr val="accent2">
              <a:lumMod val="50000"/>
            </a:schemeClr>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xmlns="" id="{B0C70F64-F3E5-413B-AF4F-E15CE944B761}"/>
              </a:ext>
            </a:extLst>
          </p:cNvPr>
          <p:cNvSpPr/>
          <p:nvPr/>
        </p:nvSpPr>
        <p:spPr>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xmlns="" id="{1BD43A5E-77DF-44FD-800D-158434A3ABC6}"/>
              </a:ext>
            </a:extLst>
          </p:cNvPr>
          <p:cNvSpPr>
            <a:spLocks noGrp="1"/>
          </p:cNvSpPr>
          <p:nvPr>
            <p:ph type="title"/>
          </p:nvPr>
        </p:nvSpPr>
        <p:spPr>
          <a:xfrm>
            <a:off x="838200" y="1701559"/>
            <a:ext cx="4859215" cy="1325563"/>
          </a:xfrm>
        </p:spPr>
        <p:txBody>
          <a:bodyPr>
            <a:normAutofit fontScale="90000"/>
          </a:bodyPr>
          <a:lstStyle/>
          <a:p>
            <a:r>
              <a:rPr lang="en-US" sz="5000" dirty="0">
                <a:solidFill>
                  <a:srgbClr val="FFC000"/>
                </a:solidFill>
              </a:rPr>
              <a:t>BLESSINGS TO YOUR FAMILY!</a:t>
            </a:r>
          </a:p>
        </p:txBody>
      </p:sp>
      <p:sp>
        <p:nvSpPr>
          <p:cNvPr id="11" name="Title 1">
            <a:extLst>
              <a:ext uri="{FF2B5EF4-FFF2-40B4-BE49-F238E27FC236}">
                <a16:creationId xmlns:a16="http://schemas.microsoft.com/office/drawing/2014/main" xmlns="" id="{1BD43A5E-77DF-44FD-800D-158434A3ABC6}"/>
              </a:ext>
            </a:extLst>
          </p:cNvPr>
          <p:cNvSpPr txBox="1">
            <a:spLocks/>
          </p:cNvSpPr>
          <p:nvPr/>
        </p:nvSpPr>
        <p:spPr>
          <a:xfrm>
            <a:off x="838200" y="3387242"/>
            <a:ext cx="4859215" cy="9813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ctr"/>
            <a:r>
              <a:rPr lang="en-US" sz="4000" dirty="0">
                <a:solidFill>
                  <a:schemeClr val="bg1"/>
                </a:solidFill>
              </a:rPr>
              <a:t>A BIG </a:t>
            </a:r>
            <a:r>
              <a:rPr lang="en-US" sz="4000" dirty="0" smtClean="0">
                <a:solidFill>
                  <a:schemeClr val="bg1"/>
                </a:solidFill>
              </a:rPr>
              <a:t>HUG </a:t>
            </a:r>
            <a:endParaRPr lang="en-US" sz="4000" dirty="0" smtClean="0">
              <a:solidFill>
                <a:schemeClr val="bg1"/>
              </a:solidFill>
            </a:endParaRPr>
          </a:p>
          <a:p>
            <a:pPr algn="ctr"/>
            <a:r>
              <a:rPr lang="en-US" sz="4000" dirty="0" smtClean="0">
                <a:solidFill>
                  <a:schemeClr val="bg1"/>
                </a:solidFill>
              </a:rPr>
              <a:t>FOR </a:t>
            </a:r>
            <a:r>
              <a:rPr lang="en-US" sz="4000" dirty="0">
                <a:solidFill>
                  <a:schemeClr val="bg1"/>
                </a:solidFill>
              </a:rPr>
              <a:t>YOU! </a:t>
            </a:r>
            <a:endParaRPr lang="en-US" sz="4000" dirty="0"/>
          </a:p>
          <a:p>
            <a:pPr algn="ctr"/>
            <a:endParaRPr lang="en-US" sz="4000" dirty="0"/>
          </a:p>
        </p:txBody>
      </p:sp>
    </p:spTree>
    <p:extLst>
      <p:ext uri="{BB962C8B-B14F-4D97-AF65-F5344CB8AC3E}">
        <p14:creationId xmlns:p14="http://schemas.microsoft.com/office/powerpoint/2010/main" val="120871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2</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464800" y="513278"/>
            <a:ext cx="576000" cy="576001"/>
          </a:xfrm>
        </p:spPr>
      </p:pic>
      <p:sp>
        <p:nvSpPr>
          <p:cNvPr id="19" name="TextBox 18"/>
          <p:cNvSpPr txBox="1"/>
          <p:nvPr/>
        </p:nvSpPr>
        <p:spPr>
          <a:xfrm>
            <a:off x="6040800" y="453576"/>
            <a:ext cx="5785160" cy="5632311"/>
          </a:xfrm>
          <a:prstGeom prst="rect">
            <a:avLst/>
          </a:prstGeom>
          <a:noFill/>
        </p:spPr>
        <p:txBody>
          <a:bodyPr wrap="square" rtlCol="0">
            <a:spAutoFit/>
          </a:bodyPr>
          <a:lstStyle/>
          <a:p>
            <a:r>
              <a:rPr lang="en-US" sz="3000" dirty="0">
                <a:solidFill>
                  <a:schemeClr val="bg1"/>
                </a:solidFill>
              </a:rPr>
              <a:t>One afternoon, sitting on the couch at home, Ernest and Martha told their children about the experiences they had to gone through when they decided to move out of their country and move to New York City. </a:t>
            </a:r>
            <a:r>
              <a:rPr lang="en-US" sz="3000" dirty="0" smtClean="0">
                <a:solidFill>
                  <a:schemeClr val="bg1"/>
                </a:solidFill>
              </a:rPr>
              <a:t>Ernest </a:t>
            </a:r>
            <a:r>
              <a:rPr lang="en-US" sz="3000" dirty="0">
                <a:solidFill>
                  <a:schemeClr val="bg1"/>
                </a:solidFill>
              </a:rPr>
              <a:t>enthusiastically told them that although the idea was not easy, he thought that one day the project would be beneficial to his potential family.</a:t>
            </a:r>
            <a:r>
              <a:rPr lang="es-DO" sz="3000" dirty="0" smtClean="0">
                <a:solidFill>
                  <a:schemeClr val="bg1"/>
                </a:solidFill>
              </a:rPr>
              <a:t>.</a:t>
            </a:r>
            <a:endParaRPr lang="es-DO" sz="3000" dirty="0">
              <a:solidFill>
                <a:schemeClr val="bg1"/>
              </a:solidFill>
            </a:endParaRPr>
          </a:p>
        </p:txBody>
      </p:sp>
      <p:sp>
        <p:nvSpPr>
          <p:cNvPr id="9"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smtClean="0"/>
              <a:t>LESSON 12:</a:t>
            </a:r>
            <a:r>
              <a:rPr lang="es-DO" sz="3600" dirty="0"/>
              <a:t/>
            </a:r>
            <a:br>
              <a:rPr lang="es-DO" sz="3600" dirty="0"/>
            </a:br>
            <a:r>
              <a:rPr lang="es-DO" sz="3600" dirty="0" smtClean="0"/>
              <a:t>NEW LIFE STYLE</a:t>
            </a:r>
            <a:endParaRPr lang="es-DO" dirty="0"/>
          </a:p>
        </p:txBody>
      </p:sp>
      <p:sp>
        <p:nvSpPr>
          <p:cNvPr id="10"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0550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3</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040801" y="453576"/>
            <a:ext cx="5940184" cy="6124754"/>
          </a:xfrm>
          <a:prstGeom prst="rect">
            <a:avLst/>
          </a:prstGeom>
          <a:noFill/>
        </p:spPr>
        <p:txBody>
          <a:bodyPr wrap="square" rtlCol="0">
            <a:spAutoFit/>
          </a:bodyPr>
          <a:lstStyle/>
          <a:p>
            <a:r>
              <a:rPr lang="en-US" sz="2800" dirty="0">
                <a:solidFill>
                  <a:schemeClr val="bg1"/>
                </a:solidFill>
              </a:rPr>
              <a:t>When they finally arrived at the proposed place, they realized that this implied much more than simply moving.</a:t>
            </a:r>
          </a:p>
          <a:p>
            <a:r>
              <a:rPr lang="en-US" sz="2800" dirty="0">
                <a:solidFill>
                  <a:schemeClr val="bg1"/>
                </a:solidFill>
              </a:rPr>
              <a:t>They were adopting a new lifestyle. There, they found new friends who became their new family. They enjoyed new food, the language was different, and even the schedule had changed. Adapting was a process but they understood that the decision had been for the best and they were happy about it.</a:t>
            </a:r>
          </a:p>
          <a:p>
            <a:pPr>
              <a:spcAft>
                <a:spcPts val="1200"/>
              </a:spcAft>
            </a:pPr>
            <a:r>
              <a:rPr lang="es-DO" sz="2800" dirty="0" smtClean="0">
                <a:solidFill>
                  <a:schemeClr val="bg1"/>
                </a:solidFill>
              </a:rPr>
              <a:t>. </a:t>
            </a:r>
            <a:endParaRPr lang="es-DO" sz="2800" dirty="0">
              <a:solidFill>
                <a:schemeClr val="bg1"/>
              </a:solidFill>
            </a:endParaRPr>
          </a:p>
        </p:txBody>
      </p:sp>
      <p:sp>
        <p:nvSpPr>
          <p:cNvPr id="9"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p>
        </p:txBody>
      </p:sp>
      <p:sp>
        <p:nvSpPr>
          <p:cNvPr id="10"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9675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4</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1. </a:t>
            </a:r>
            <a:r>
              <a:rPr lang="en-US" sz="3200" b="1" dirty="0">
                <a:solidFill>
                  <a:schemeClr val="bg1"/>
                </a:solidFill>
              </a:rPr>
              <a:t>What work does God do with those who give themselves to him with faith? 2 Corinthians </a:t>
            </a:r>
            <a:r>
              <a:rPr lang="es-DO" sz="3200" b="1" dirty="0" smtClean="0">
                <a:solidFill>
                  <a:schemeClr val="bg1"/>
                </a:solidFill>
              </a:rPr>
              <a:t>5:17</a:t>
            </a:r>
            <a:r>
              <a:rPr lang="es-DO" sz="3200" b="1" dirty="0">
                <a:solidFill>
                  <a:schemeClr val="bg1"/>
                </a:solidFill>
              </a:rPr>
              <a:t>.</a:t>
            </a:r>
          </a:p>
        </p:txBody>
      </p:sp>
      <p:sp>
        <p:nvSpPr>
          <p:cNvPr id="9" name="TextBox 8"/>
          <p:cNvSpPr txBox="1"/>
          <p:nvPr/>
        </p:nvSpPr>
        <p:spPr>
          <a:xfrm>
            <a:off x="6388499" y="2781223"/>
            <a:ext cx="5299409" cy="1815882"/>
          </a:xfrm>
          <a:prstGeom prst="rect">
            <a:avLst/>
          </a:prstGeom>
          <a:noFill/>
        </p:spPr>
        <p:txBody>
          <a:bodyPr wrap="square" rtlCol="0">
            <a:spAutoFit/>
          </a:bodyPr>
          <a:lstStyle/>
          <a:p>
            <a:r>
              <a:rPr lang="es-DO" sz="2800" dirty="0" smtClean="0">
                <a:solidFill>
                  <a:schemeClr val="bg1"/>
                </a:solidFill>
              </a:rPr>
              <a:t>«</a:t>
            </a:r>
            <a:r>
              <a:rPr lang="es-DO" sz="2800" dirty="0">
                <a:solidFill>
                  <a:schemeClr val="bg1"/>
                </a:solidFill>
              </a:rPr>
              <a:t>Therefore if any man be in Christ, he is a new creature: old things are passed away; behold, all things are become new</a:t>
            </a:r>
            <a:r>
              <a:rPr lang="es-DO" sz="2800" dirty="0" smtClean="0">
                <a:solidFill>
                  <a:schemeClr val="bg1"/>
                </a:solidFill>
              </a:rPr>
              <a:t>».</a:t>
            </a:r>
            <a:endParaRPr lang="es-DO" sz="28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4933349"/>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38660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5</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554545"/>
          </a:xfrm>
          <a:prstGeom prst="rect">
            <a:avLst/>
          </a:prstGeom>
          <a:noFill/>
        </p:spPr>
        <p:txBody>
          <a:bodyPr wrap="square" rtlCol="0">
            <a:spAutoFit/>
          </a:bodyPr>
          <a:lstStyle/>
          <a:p>
            <a:r>
              <a:rPr lang="es-DO" sz="3200" b="1" dirty="0">
                <a:solidFill>
                  <a:schemeClr val="bg1"/>
                </a:solidFill>
              </a:rPr>
              <a:t>2. </a:t>
            </a:r>
            <a:r>
              <a:rPr lang="en-US" sz="3200" b="1" dirty="0">
                <a:solidFill>
                  <a:schemeClr val="bg1"/>
                </a:solidFill>
              </a:rPr>
              <a:t>Once the Christian career has begun, what does Jesus say to his believers? John 15: 4-5; Matthew </a:t>
            </a:r>
            <a:r>
              <a:rPr lang="es-DO" sz="3200" b="1" dirty="0" smtClean="0">
                <a:solidFill>
                  <a:schemeClr val="bg1"/>
                </a:solidFill>
              </a:rPr>
              <a:t>24:13</a:t>
            </a:r>
            <a:r>
              <a:rPr lang="es-DO" sz="3200" b="1" dirty="0">
                <a:solidFill>
                  <a:schemeClr val="bg1"/>
                </a:solidFill>
              </a:rPr>
              <a:t>.</a:t>
            </a:r>
          </a:p>
        </p:txBody>
      </p:sp>
      <p:sp>
        <p:nvSpPr>
          <p:cNvPr id="9" name="TextBox 8"/>
          <p:cNvSpPr txBox="1"/>
          <p:nvPr/>
        </p:nvSpPr>
        <p:spPr>
          <a:xfrm>
            <a:off x="6388499" y="3332208"/>
            <a:ext cx="5299409" cy="2246769"/>
          </a:xfrm>
          <a:prstGeom prst="rect">
            <a:avLst/>
          </a:prstGeom>
          <a:noFill/>
        </p:spPr>
        <p:txBody>
          <a:bodyPr wrap="square" rtlCol="0">
            <a:spAutoFit/>
          </a:bodyPr>
          <a:lstStyle/>
          <a:p>
            <a:r>
              <a:rPr lang="en-US" sz="2800" dirty="0">
                <a:solidFill>
                  <a:schemeClr val="bg1"/>
                </a:solidFill>
              </a:rPr>
              <a:t>Abide in me, and I in you. As the branch cannot bear fruit of itself, except it abide in the vine; no more can ye, except ye abide in </a:t>
            </a:r>
            <a:r>
              <a:rPr lang="en-US" sz="2800" dirty="0" smtClean="0">
                <a:solidFill>
                  <a:schemeClr val="bg1"/>
                </a:solidFill>
              </a:rPr>
              <a:t>me</a:t>
            </a:r>
            <a:r>
              <a:rPr lang="mr-IN" sz="2800" dirty="0" smtClean="0">
                <a:solidFill>
                  <a:schemeClr val="bg1"/>
                </a:solidFill>
              </a:rPr>
              <a:t>…</a:t>
            </a:r>
            <a:endParaRPr lang="en-US" sz="28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6065076"/>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2965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6</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1" name="TextBox 10"/>
          <p:cNvSpPr txBox="1"/>
          <p:nvPr/>
        </p:nvSpPr>
        <p:spPr>
          <a:xfrm>
            <a:off x="6388499" y="438224"/>
            <a:ext cx="5299409" cy="2246769"/>
          </a:xfrm>
          <a:prstGeom prst="rect">
            <a:avLst/>
          </a:prstGeom>
          <a:noFill/>
        </p:spPr>
        <p:txBody>
          <a:bodyPr wrap="square" rtlCol="0">
            <a:spAutoFit/>
          </a:bodyPr>
          <a:lstStyle/>
          <a:p>
            <a:r>
              <a:rPr lang="en-US" sz="2800" dirty="0">
                <a:solidFill>
                  <a:schemeClr val="bg1"/>
                </a:solidFill>
              </a:rPr>
              <a:t>I am the vine, ye are the branches: He that </a:t>
            </a:r>
            <a:r>
              <a:rPr lang="en-US" sz="2800" dirty="0" err="1">
                <a:solidFill>
                  <a:schemeClr val="bg1"/>
                </a:solidFill>
              </a:rPr>
              <a:t>abideth</a:t>
            </a:r>
            <a:r>
              <a:rPr lang="en-US" sz="2800" dirty="0">
                <a:solidFill>
                  <a:schemeClr val="bg1"/>
                </a:solidFill>
              </a:rPr>
              <a:t> in me, and I in him, the same </a:t>
            </a:r>
            <a:r>
              <a:rPr lang="en-US" sz="2800" dirty="0" err="1">
                <a:solidFill>
                  <a:schemeClr val="bg1"/>
                </a:solidFill>
              </a:rPr>
              <a:t>bringeth</a:t>
            </a:r>
            <a:r>
              <a:rPr lang="en-US" sz="2800" dirty="0">
                <a:solidFill>
                  <a:schemeClr val="bg1"/>
                </a:solidFill>
              </a:rPr>
              <a:t> forth much fruit: for without me ye can do nothing.</a:t>
            </a:r>
            <a:r>
              <a:rPr lang="es-DO" sz="2800" dirty="0" smtClean="0">
                <a:solidFill>
                  <a:schemeClr val="bg1"/>
                </a:solidFill>
              </a:rPr>
              <a:t>».</a:t>
            </a:r>
            <a:endParaRPr lang="es-DO" sz="2800" dirty="0">
              <a:solidFill>
                <a:schemeClr val="bg1"/>
              </a:solidFill>
            </a:endParaRPr>
          </a:p>
        </p:txBody>
      </p:sp>
      <p:sp>
        <p:nvSpPr>
          <p:cNvPr id="14" name="TextBox 13"/>
          <p:cNvSpPr txBox="1"/>
          <p:nvPr/>
        </p:nvSpPr>
        <p:spPr>
          <a:xfrm>
            <a:off x="6388499" y="3026288"/>
            <a:ext cx="5299409" cy="1384995"/>
          </a:xfrm>
          <a:prstGeom prst="rect">
            <a:avLst/>
          </a:prstGeom>
          <a:noFill/>
        </p:spPr>
        <p:txBody>
          <a:bodyPr wrap="square" rtlCol="0">
            <a:spAutoFit/>
          </a:bodyPr>
          <a:lstStyle/>
          <a:p>
            <a:r>
              <a:rPr lang="es-DO" sz="2800" dirty="0" smtClean="0">
                <a:solidFill>
                  <a:schemeClr val="bg1"/>
                </a:solidFill>
              </a:rPr>
              <a:t>«</a:t>
            </a:r>
            <a:r>
              <a:rPr lang="es-DO" sz="2800" dirty="0">
                <a:solidFill>
                  <a:schemeClr val="bg1"/>
                </a:solidFill>
              </a:rPr>
              <a:t>But he that shall endure unto the end, the same shall be saved</a:t>
            </a:r>
            <a:r>
              <a:rPr lang="es-DO" sz="2800" dirty="0" smtClean="0">
                <a:solidFill>
                  <a:schemeClr val="bg1"/>
                </a:solidFill>
              </a:rPr>
              <a:t>».</a:t>
            </a:r>
            <a:endParaRPr lang="es-DO" sz="2800" dirty="0">
              <a:solidFill>
                <a:schemeClr val="bg1"/>
              </a:solidFill>
            </a:endParaRPr>
          </a:p>
        </p:txBody>
      </p:sp>
      <p:sp>
        <p:nvSpPr>
          <p:cNvPr id="15" name="TextBox 14"/>
          <p:cNvSpPr txBox="1"/>
          <p:nvPr/>
        </p:nvSpPr>
        <p:spPr>
          <a:xfrm>
            <a:off x="6388499" y="4933349"/>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84596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7</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3. </a:t>
            </a:r>
            <a:r>
              <a:rPr lang="en-US" sz="3200" b="1" dirty="0">
                <a:solidFill>
                  <a:schemeClr val="bg1"/>
                </a:solidFill>
              </a:rPr>
              <a:t>What principle does the Apostle Paul recommend when dressing? 1 Timothy </a:t>
            </a:r>
            <a:r>
              <a:rPr lang="es-DO" sz="3200" b="1" dirty="0" smtClean="0">
                <a:solidFill>
                  <a:schemeClr val="bg1"/>
                </a:solidFill>
              </a:rPr>
              <a:t>2:9</a:t>
            </a:r>
            <a:r>
              <a:rPr lang="es-DO" sz="3200" b="1" dirty="0">
                <a:solidFill>
                  <a:schemeClr val="bg1"/>
                </a:solidFill>
              </a:rPr>
              <a:t>.</a:t>
            </a:r>
          </a:p>
        </p:txBody>
      </p:sp>
      <p:sp>
        <p:nvSpPr>
          <p:cNvPr id="9" name="TextBox 8"/>
          <p:cNvSpPr txBox="1"/>
          <p:nvPr/>
        </p:nvSpPr>
        <p:spPr>
          <a:xfrm>
            <a:off x="6388499" y="2781223"/>
            <a:ext cx="5299409" cy="2677656"/>
          </a:xfrm>
          <a:prstGeom prst="rect">
            <a:avLst/>
          </a:prstGeom>
          <a:noFill/>
        </p:spPr>
        <p:txBody>
          <a:bodyPr wrap="square" rtlCol="0">
            <a:spAutoFit/>
          </a:bodyPr>
          <a:lstStyle/>
          <a:p>
            <a:r>
              <a:rPr lang="es-DO" sz="2800" dirty="0" smtClean="0">
                <a:solidFill>
                  <a:schemeClr val="bg1"/>
                </a:solidFill>
              </a:rPr>
              <a:t>«</a:t>
            </a:r>
            <a:r>
              <a:rPr lang="es-DO" sz="2800" dirty="0">
                <a:solidFill>
                  <a:schemeClr val="bg1"/>
                </a:solidFill>
              </a:rPr>
              <a:t>In like manner also, that women adorn themselves in modest apparel, with shamefacedness and sobriety; not with broided hair, or gold, or pearls, or costly array;</a:t>
            </a:r>
            <a:r>
              <a:rPr lang="es-DO" sz="2800" dirty="0" smtClean="0">
                <a:solidFill>
                  <a:schemeClr val="bg1"/>
                </a:solidFill>
              </a:rPr>
              <a:t>».</a:t>
            </a:r>
            <a:endParaRPr lang="es-DO" sz="28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5724423"/>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7845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8</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1569660"/>
          </a:xfrm>
          <a:prstGeom prst="rect">
            <a:avLst/>
          </a:prstGeom>
          <a:noFill/>
        </p:spPr>
        <p:txBody>
          <a:bodyPr wrap="square" rtlCol="0">
            <a:spAutoFit/>
          </a:bodyPr>
          <a:lstStyle/>
          <a:p>
            <a:r>
              <a:rPr lang="es-DO" sz="3200" b="1" dirty="0">
                <a:solidFill>
                  <a:schemeClr val="bg1"/>
                </a:solidFill>
              </a:rPr>
              <a:t>4. </a:t>
            </a:r>
            <a:r>
              <a:rPr lang="en-US" sz="3200" b="1" dirty="0">
                <a:solidFill>
                  <a:schemeClr val="bg1"/>
                </a:solidFill>
              </a:rPr>
              <a:t>Why do we recommend taking care of our body? 1 Corinthians </a:t>
            </a:r>
            <a:r>
              <a:rPr lang="es-DO" sz="3200" b="1" dirty="0" smtClean="0">
                <a:solidFill>
                  <a:schemeClr val="bg1"/>
                </a:solidFill>
              </a:rPr>
              <a:t>6:19-20</a:t>
            </a:r>
            <a:r>
              <a:rPr lang="es-DO" sz="3200" b="1" dirty="0">
                <a:solidFill>
                  <a:schemeClr val="bg1"/>
                </a:solidFill>
              </a:rPr>
              <a:t>; 10:31.</a:t>
            </a:r>
          </a:p>
        </p:txBody>
      </p:sp>
      <p:sp>
        <p:nvSpPr>
          <p:cNvPr id="9" name="TextBox 8"/>
          <p:cNvSpPr txBox="1"/>
          <p:nvPr/>
        </p:nvSpPr>
        <p:spPr>
          <a:xfrm>
            <a:off x="6388499" y="2781223"/>
            <a:ext cx="5299409" cy="2554545"/>
          </a:xfrm>
          <a:prstGeom prst="rect">
            <a:avLst/>
          </a:prstGeom>
          <a:noFill/>
        </p:spPr>
        <p:txBody>
          <a:bodyPr wrap="square" rtlCol="0">
            <a:spAutoFit/>
          </a:bodyPr>
          <a:lstStyle/>
          <a:p>
            <a:r>
              <a:rPr lang="es-DO" sz="3200" dirty="0" smtClean="0">
                <a:solidFill>
                  <a:schemeClr val="bg1"/>
                </a:solidFill>
              </a:rPr>
              <a:t>« </a:t>
            </a:r>
            <a:r>
              <a:rPr lang="es-DO" sz="3200" dirty="0">
                <a:solidFill>
                  <a:schemeClr val="bg1"/>
                </a:solidFill>
              </a:rPr>
              <a:t>What? know ye not that your body is the temple of the Holy Ghost which is in you, which ye have of God, and ye are not your </a:t>
            </a:r>
            <a:r>
              <a:rPr lang="es-DO" sz="3200" dirty="0" smtClean="0">
                <a:solidFill>
                  <a:schemeClr val="bg1"/>
                </a:solidFill>
              </a:rPr>
              <a:t>own?</a:t>
            </a:r>
            <a:endParaRPr lang="es-DO" sz="32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0036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9</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38224"/>
            <a:ext cx="5299409" cy="1815882"/>
          </a:xfrm>
          <a:prstGeom prst="rect">
            <a:avLst/>
          </a:prstGeom>
          <a:noFill/>
        </p:spPr>
        <p:txBody>
          <a:bodyPr wrap="square" rtlCol="0">
            <a:spAutoFit/>
          </a:bodyPr>
          <a:lstStyle/>
          <a:p>
            <a:r>
              <a:rPr lang="en-US" sz="2800">
                <a:solidFill>
                  <a:schemeClr val="bg1"/>
                </a:solidFill>
              </a:rPr>
              <a:t>For ye are bought with a price: therefore glorify God in your body, and in your spirit, which are </a:t>
            </a:r>
            <a:r>
              <a:rPr lang="en-US" sz="2800" smtClean="0">
                <a:solidFill>
                  <a:schemeClr val="bg1"/>
                </a:solidFill>
              </a:rPr>
              <a:t>God's</a:t>
            </a:r>
            <a:r>
              <a:rPr lang="es-DO" sz="2800" dirty="0" smtClean="0">
                <a:solidFill>
                  <a:schemeClr val="bg1"/>
                </a:solidFill>
              </a:rPr>
              <a:t>».</a:t>
            </a:r>
            <a:endParaRPr lang="es-DO" sz="28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a:bodyPr>
          <a:lstStyle/>
          <a:p>
            <a:pPr algn="ctr"/>
            <a:r>
              <a:rPr lang="es-DO" sz="3600" dirty="0"/>
              <a:t>LESSON 12:</a:t>
            </a:r>
            <a:br>
              <a:rPr lang="es-DO" sz="3600" dirty="0"/>
            </a:br>
            <a:r>
              <a:rPr lang="es-DO" sz="3600" dirty="0"/>
              <a:t>NEW LIFE STYLE</a:t>
            </a:r>
            <a:endParaRPr lang="es-DO" dirty="0"/>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1" name="TextBox 10"/>
          <p:cNvSpPr txBox="1"/>
          <p:nvPr/>
        </p:nvSpPr>
        <p:spPr>
          <a:xfrm>
            <a:off x="6388499" y="2781223"/>
            <a:ext cx="5299409" cy="2062103"/>
          </a:xfrm>
          <a:prstGeom prst="rect">
            <a:avLst/>
          </a:prstGeom>
          <a:noFill/>
        </p:spPr>
        <p:txBody>
          <a:bodyPr wrap="square" rtlCol="0">
            <a:spAutoFit/>
          </a:bodyPr>
          <a:lstStyle/>
          <a:p>
            <a:r>
              <a:rPr lang="es-DO" sz="3200" smtClean="0">
                <a:solidFill>
                  <a:schemeClr val="bg1"/>
                </a:solidFill>
              </a:rPr>
              <a:t>«</a:t>
            </a:r>
            <a:r>
              <a:rPr lang="es-DO" sz="3200">
                <a:solidFill>
                  <a:schemeClr val="bg1"/>
                </a:solidFill>
              </a:rPr>
              <a:t>Whether therefore ye eat, or drink, or whatsoever ye do, do all to the glory of </a:t>
            </a:r>
            <a:r>
              <a:rPr lang="es-DO" sz="3200" smtClean="0">
                <a:solidFill>
                  <a:schemeClr val="bg1"/>
                </a:solidFill>
              </a:rPr>
              <a:t>God».</a:t>
            </a:r>
            <a:endParaRPr lang="es-DO" sz="3200" dirty="0">
              <a:solidFill>
                <a:schemeClr val="bg1"/>
              </a:solidFill>
            </a:endParaRPr>
          </a:p>
        </p:txBody>
      </p:sp>
      <p:sp>
        <p:nvSpPr>
          <p:cNvPr id="14" name="TextBox 13"/>
          <p:cNvSpPr txBox="1"/>
          <p:nvPr/>
        </p:nvSpPr>
        <p:spPr>
          <a:xfrm>
            <a:off x="6388499" y="5216726"/>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6101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118CE8-9293-4220-BA3B-5D353B13ABC9}">
  <ds:schemaRefs>
    <ds:schemaRef ds:uri="http://schemas.microsoft.com/office/infopath/2007/PartnerControls"/>
    <ds:schemaRef ds:uri="http://purl.org/dc/elements/1.1/"/>
    <ds:schemaRef ds:uri="http://www.w3.org/XML/1998/namespace"/>
    <ds:schemaRef ds:uri="71af3243-3dd4-4a8d-8c0d-dd76da1f02a5"/>
    <ds:schemaRef ds:uri="http://schemas.openxmlformats.org/package/2006/metadata/core-properties"/>
    <ds:schemaRef ds:uri="http://purl.org/dc/dcmitype/"/>
    <ds:schemaRef ds:uri="http://schemas.microsoft.com/office/2006/documentManagement/types"/>
    <ds:schemaRef ds:uri="16c05727-aa75-4e4a-9b5f-8a80a11658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2DDA16B-F3AC-4A5B-9F5F-6F5A8F47A9E6}">
  <ds:schemaRefs>
    <ds:schemaRef ds:uri="http://schemas.microsoft.com/sharepoint/v3/contenttype/forms"/>
  </ds:schemaRefs>
</ds:datastoreItem>
</file>

<file path=customXml/itemProps3.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Professional services marketing plan</Template>
  <TotalTime>0</TotalTime>
  <Words>836</Words>
  <Application>Microsoft Macintosh PowerPoint</Application>
  <PresentationFormat>Widescreen</PresentationFormat>
  <Paragraphs>89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vt:lpstr>
      <vt:lpstr>Calibri</vt:lpstr>
      <vt:lpstr>Gill Sans MT</vt:lpstr>
      <vt:lpstr>Office Theme</vt:lpstr>
      <vt:lpstr>FAMILIES WITH HOPE</vt:lpstr>
      <vt:lpstr>LESSON 12: NEW LIFE STYLE</vt:lpstr>
      <vt:lpstr>LESSON 12: NEW LIFE STYLE</vt:lpstr>
      <vt:lpstr>LESSON 12: NEW LIFE STYLE</vt:lpstr>
      <vt:lpstr>LESSON 12: NEW LIFE STYLE</vt:lpstr>
      <vt:lpstr>LESSON 12: NEW LIFE STYLE</vt:lpstr>
      <vt:lpstr>LESSON 12: NEW LIFE STYLE</vt:lpstr>
      <vt:lpstr>LESSON 12: NEW LIFE STYLE</vt:lpstr>
      <vt:lpstr>LESSON 12: NEW LIFE STYLE</vt:lpstr>
      <vt:lpstr>LESSON 12: NEW LIFE STYLE</vt:lpstr>
      <vt:lpstr>LESSON 12: NEW LIFE STYLE</vt:lpstr>
      <vt:lpstr>LESSON 12: NEW LIFE STYLE</vt:lpstr>
      <vt:lpstr>LESSON 12: NEW LIFE STYLE</vt:lpstr>
      <vt:lpstr>Let’s Comment …</vt:lpstr>
      <vt:lpstr>MY REACTION …</vt:lpstr>
      <vt:lpstr>PRAYER REQUESTS</vt:lpstr>
      <vt:lpstr>BLESSINGS TO YOUR FAMILY!</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2020-08-03T12:54:30Z</dcterms:created>
  <dcterms:modified xsi:type="dcterms:W3CDTF">2021-04-26T21:24:25Z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