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2"/>
  </p:notesMasterIdLst>
  <p:handoutMasterIdLst>
    <p:handoutMasterId r:id="rId23"/>
  </p:handoutMasterIdLst>
  <p:sldIdLst>
    <p:sldId id="289" r:id="rId5"/>
    <p:sldId id="278" r:id="rId6"/>
    <p:sldId id="311" r:id="rId7"/>
    <p:sldId id="309" r:id="rId8"/>
    <p:sldId id="312" r:id="rId9"/>
    <p:sldId id="313" r:id="rId10"/>
    <p:sldId id="314" r:id="rId11"/>
    <p:sldId id="315" r:id="rId12"/>
    <p:sldId id="316" r:id="rId13"/>
    <p:sldId id="317" r:id="rId14"/>
    <p:sldId id="318" r:id="rId15"/>
    <p:sldId id="319" r:id="rId16"/>
    <p:sldId id="320" r:id="rId17"/>
    <p:sldId id="307" r:id="rId18"/>
    <p:sldId id="302" r:id="rId19"/>
    <p:sldId id="303" r:id="rId20"/>
    <p:sldId id="3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70"/>
  </p:normalViewPr>
  <p:slideViewPr>
    <p:cSldViewPr snapToGrid="0">
      <p:cViewPr varScale="1">
        <p:scale>
          <a:sx n="59" d="100"/>
          <a:sy n="59" d="100"/>
        </p:scale>
        <p:origin x="200" y="440"/>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t>4/26/21</a:t>
            </a:fld>
            <a:endParaRPr lang="en-US" dirty="0"/>
          </a:p>
        </p:txBody>
      </p:sp>
      <p:sp>
        <p:nvSpPr>
          <p:cNvPr id="4" name="Footer Placeholder 3">
            <a:extLst>
              <a:ext uri="{FF2B5EF4-FFF2-40B4-BE49-F238E27FC236}">
                <a16:creationId xmlns:a16="http://schemas.microsoft.com/office/drawing/2014/main" xmlns=""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4/26/21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1401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396718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11</a:t>
            </a:fld>
            <a:endParaRPr lang="en-US" dirty="0"/>
          </a:p>
        </p:txBody>
      </p:sp>
    </p:spTree>
    <p:extLst>
      <p:ext uri="{BB962C8B-B14F-4D97-AF65-F5344CB8AC3E}">
        <p14:creationId xmlns:p14="http://schemas.microsoft.com/office/powerpoint/2010/main" val="357416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69517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135194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2215363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307086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16</a:t>
            </a:fld>
            <a:endParaRPr lang="en-US" dirty="0"/>
          </a:p>
        </p:txBody>
      </p:sp>
    </p:spTree>
    <p:extLst>
      <p:ext uri="{BB962C8B-B14F-4D97-AF65-F5344CB8AC3E}">
        <p14:creationId xmlns:p14="http://schemas.microsoft.com/office/powerpoint/2010/main" val="3707601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17</a:t>
            </a:fld>
            <a:endParaRPr lang="en-US" dirty="0"/>
          </a:p>
        </p:txBody>
      </p:sp>
    </p:spTree>
    <p:extLst>
      <p:ext uri="{BB962C8B-B14F-4D97-AF65-F5344CB8AC3E}">
        <p14:creationId xmlns:p14="http://schemas.microsoft.com/office/powerpoint/2010/main" val="61559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208969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112727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250863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272395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382373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79508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162224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289144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xmlns=""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a:lstStyle/>
          <a:p>
            <a:fld id="{8DA08ED5-AEFE-4443-9040-726EF6690995}" type="datetime1">
              <a:rPr lang="en-US" smtClean="0"/>
              <a:t>4/26/21</a:t>
            </a:fld>
            <a:endParaRPr lang="en-US" dirty="0"/>
          </a:p>
        </p:txBody>
      </p:sp>
      <p:sp>
        <p:nvSpPr>
          <p:cNvPr id="5" name="Footer Placeholder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Three Sections">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xmlns=""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xmlns=""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9" name="object 2">
            <a:extLst>
              <a:ext uri="{FF2B5EF4-FFF2-40B4-BE49-F238E27FC236}">
                <a16:creationId xmlns:a16="http://schemas.microsoft.com/office/drawing/2014/main" xmlns=""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8">
            <a:extLst>
              <a:ext uri="{FF2B5EF4-FFF2-40B4-BE49-F238E27FC236}">
                <a16:creationId xmlns:a16="http://schemas.microsoft.com/office/drawing/2014/main" xmlns=""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a:t>Click icon to add picture</a:t>
            </a:r>
            <a:endParaRPr lang="en-US" dirty="0"/>
          </a:p>
        </p:txBody>
      </p:sp>
      <p:sp>
        <p:nvSpPr>
          <p:cNvPr id="13" name="Picture Placeholder 28">
            <a:extLst>
              <a:ext uri="{FF2B5EF4-FFF2-40B4-BE49-F238E27FC236}">
                <a16:creationId xmlns:a16="http://schemas.microsoft.com/office/drawing/2014/main" xmlns=""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a:t>Click icon to add picture</a:t>
            </a:r>
            <a:endParaRPr lang="en-US" dirty="0"/>
          </a:p>
        </p:txBody>
      </p:sp>
      <p:sp>
        <p:nvSpPr>
          <p:cNvPr id="14" name="Text Placeholder 3">
            <a:extLst>
              <a:ext uri="{FF2B5EF4-FFF2-40B4-BE49-F238E27FC236}">
                <a16:creationId xmlns:a16="http://schemas.microsoft.com/office/drawing/2014/main" xmlns=""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8">
            <a:extLst>
              <a:ext uri="{FF2B5EF4-FFF2-40B4-BE49-F238E27FC236}">
                <a16:creationId xmlns:a16="http://schemas.microsoft.com/office/drawing/2014/main" xmlns=""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a:t>Click icon to add picture</a:t>
            </a:r>
            <a:endParaRPr lang="en-US" dirty="0"/>
          </a:p>
        </p:txBody>
      </p:sp>
      <p:sp>
        <p:nvSpPr>
          <p:cNvPr id="16" name="Text Placeholder 3">
            <a:extLst>
              <a:ext uri="{FF2B5EF4-FFF2-40B4-BE49-F238E27FC236}">
                <a16:creationId xmlns:a16="http://schemas.microsoft.com/office/drawing/2014/main" xmlns=""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649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xmlns="" id="{017EFDE0-5A54-402A-B0C3-6BC0BB739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a:lstStyle/>
          <a:p>
            <a:fld id="{0312561F-7E45-400C-8758-912CDFE9410A}" type="datetime1">
              <a:rPr lang="en-US" smtClean="0"/>
              <a:t>4/26/21</a:t>
            </a:fld>
            <a:endParaRPr lang="en-US" dirty="0"/>
          </a:p>
        </p:txBody>
      </p:sp>
      <p:sp>
        <p:nvSpPr>
          <p:cNvPr id="5" name="Footer Placeholder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a:lstStyle/>
          <a:p>
            <a:fld id="{85E24BC7-4CDB-41D7-81AF-9CE8473FF4B8}" type="datetime1">
              <a:rPr lang="en-US" smtClean="0"/>
              <a:t>4/26/21</a:t>
            </a:fld>
            <a:endParaRPr lang="en-US" dirty="0"/>
          </a:p>
        </p:txBody>
      </p:sp>
      <p:sp>
        <p:nvSpPr>
          <p:cNvPr id="5" name="Footer Placeholder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a16="http://schemas.microsoft.com/office/drawing/2014/main" xmlns="" id="{E7F76098-6FA1-470A-BEF4-E4B0AC75E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xmlns="" id="{E4387105-2538-4216-9A7E-445FA092F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a:lstStyle/>
          <a:p>
            <a:fld id="{397CD216-73DE-4B96-8E1B-BB64D86142BB}" type="datetime1">
              <a:rPr lang="en-US" smtClean="0"/>
              <a:t>4/26/21</a:t>
            </a:fld>
            <a:endParaRPr lang="en-US" dirty="0"/>
          </a:p>
        </p:txBody>
      </p:sp>
      <p:sp>
        <p:nvSpPr>
          <p:cNvPr id="6" name="Footer Placeholder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313FB9-6D6C-4F61-9E7A-76E686D06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8F9958C-DB5F-444E-ACE8-73F5E0CA6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a:lstStyle/>
          <a:p>
            <a:fld id="{C6A5CD8C-7FEF-4E71-8EB9-D3BA6E2E3E9E}" type="datetime1">
              <a:rPr lang="en-US" smtClean="0"/>
              <a:t>4/26/21</a:t>
            </a:fld>
            <a:endParaRPr lang="en-US" dirty="0"/>
          </a:p>
        </p:txBody>
      </p:sp>
      <p:sp>
        <p:nvSpPr>
          <p:cNvPr id="8" name="Footer Placeholder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89EF5-3FD9-4423-A9E8-B67B4E902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a:lstStyle/>
          <a:p>
            <a:fld id="{4BE4379E-9B58-41EA-B928-5B1C8436A60E}" type="datetime1">
              <a:rPr lang="en-US" smtClean="0"/>
              <a:t>4/26/21</a:t>
            </a:fld>
            <a:endParaRPr lang="en-US" dirty="0"/>
          </a:p>
        </p:txBody>
      </p:sp>
      <p:sp>
        <p:nvSpPr>
          <p:cNvPr id="4" name="Footer Placeholder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a:lstStyle/>
          <a:p>
            <a:fld id="{40B0A371-51FE-4D99-BD87-6A650FCE519D}" type="datetime1">
              <a:rPr lang="en-US" smtClean="0"/>
              <a:t>4/26/21</a:t>
            </a:fld>
            <a:endParaRPr lang="en-US" dirty="0"/>
          </a:p>
        </p:txBody>
      </p:sp>
      <p:sp>
        <p:nvSpPr>
          <p:cNvPr id="3" name="Footer Placeholder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a:lstStyle/>
          <a:p>
            <a:fld id="{5FCF8CFF-A1C0-4B6C-AA8D-BE72CB14468D}" type="datetime1">
              <a:rPr lang="en-US" smtClean="0"/>
              <a:t>4/26/21</a:t>
            </a:fld>
            <a:endParaRPr lang="en-US" dirty="0"/>
          </a:p>
        </p:txBody>
      </p:sp>
      <p:sp>
        <p:nvSpPr>
          <p:cNvPr id="6" name="Footer Placeholder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4/26/21</a:t>
            </a:fld>
            <a:endParaRPr lang="en-US" noProof="0" dirty="0"/>
          </a:p>
        </p:txBody>
      </p:sp>
      <p:sp>
        <p:nvSpPr>
          <p:cNvPr id="5" name="Footer Placeholder 4">
            <a:extLst>
              <a:ext uri="{FF2B5EF4-FFF2-40B4-BE49-F238E27FC236}">
                <a16:creationId xmlns:a16="http://schemas.microsoft.com/office/drawing/2014/main" xmlns=""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xmlns=""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jpeg"/><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jpeg"/><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192000" cy="6858000"/>
          </a:xfrm>
          <a:prstGeom prst="rect">
            <a:avLst/>
          </a:prstGeom>
        </p:spPr>
      </p:pic>
      <p:sp>
        <p:nvSpPr>
          <p:cNvPr id="4" name="object 3" descr="People with documents">
            <a:extLst>
              <a:ext uri="{FF2B5EF4-FFF2-40B4-BE49-F238E27FC236}">
                <a16:creationId xmlns:a16="http://schemas.microsoft.com/office/drawing/2014/main" xmlns="" id="{0CA2E80D-F3EC-4A5F-8E65-56FEA206EE0F}"/>
              </a:ext>
            </a:extLst>
          </p:cNvPr>
          <p:cNvSpPr/>
          <p:nvPr/>
        </p:nvSpPr>
        <p:spPr>
          <a:xfrm>
            <a:off x="127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10" name="Title 1">
            <a:extLst>
              <a:ext uri="{FF2B5EF4-FFF2-40B4-BE49-F238E27FC236}">
                <a16:creationId xmlns:a16="http://schemas.microsoft.com/office/drawing/2014/main" xmlns="" id="{AFB6C91D-4B22-49F1-9A0B-ABEB9E1F5A26}"/>
              </a:ext>
            </a:extLst>
          </p:cNvPr>
          <p:cNvSpPr>
            <a:spLocks noGrp="1"/>
          </p:cNvSpPr>
          <p:nvPr>
            <p:ph type="ctrTitle"/>
          </p:nvPr>
        </p:nvSpPr>
        <p:spPr>
          <a:xfrm>
            <a:off x="1807029" y="1393607"/>
            <a:ext cx="9144000" cy="2128049"/>
          </a:xfrm>
        </p:spPr>
        <p:txBody>
          <a:bodyPr>
            <a:noAutofit/>
          </a:bodyPr>
          <a:lstStyle/>
          <a:p>
            <a:r>
              <a:rPr lang="en-US" sz="5500" dirty="0">
                <a:latin typeface="Gill Sans MT" panose="020B0502020104020203" pitchFamily="34" charset="0"/>
              </a:rPr>
              <a:t>FAMILIES WITH HOPE</a:t>
            </a:r>
            <a:endParaRPr lang="en-US" sz="5500" dirty="0">
              <a:solidFill>
                <a:schemeClr val="bg1"/>
              </a:solidFill>
              <a:latin typeface="Gill Sans MT" panose="020B0502020104020203" pitchFamily="34" charset="0"/>
            </a:endParaRPr>
          </a:p>
        </p:txBody>
      </p:sp>
      <p:sp>
        <p:nvSpPr>
          <p:cNvPr id="11" name="object 7" descr="Beige rectangle">
            <a:extLst>
              <a:ext uri="{FF2B5EF4-FFF2-40B4-BE49-F238E27FC236}">
                <a16:creationId xmlns:a16="http://schemas.microsoft.com/office/drawing/2014/main" xmlns="" id="{B36975AA-C62E-46BE-9382-E2CF56FDF817}"/>
              </a:ext>
            </a:extLst>
          </p:cNvPr>
          <p:cNvSpPr/>
          <p:nvPr/>
        </p:nvSpPr>
        <p:spPr>
          <a:xfrm>
            <a:off x="3108000" y="3366547"/>
            <a:ext cx="5976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
        <p:nvSpPr>
          <p:cNvPr id="12" name="Subtitle 2">
            <a:extLst>
              <a:ext uri="{FF2B5EF4-FFF2-40B4-BE49-F238E27FC236}">
                <a16:creationId xmlns:a16="http://schemas.microsoft.com/office/drawing/2014/main" xmlns="" id="{2F8CF06A-B594-4BA2-8B1E-D649096D742F}"/>
              </a:ext>
            </a:extLst>
          </p:cNvPr>
          <p:cNvSpPr>
            <a:spLocks noGrp="1"/>
          </p:cNvSpPr>
          <p:nvPr>
            <p:ph type="subTitle" idx="1"/>
          </p:nvPr>
        </p:nvSpPr>
        <p:spPr>
          <a:xfrm>
            <a:off x="3439079" y="3521656"/>
            <a:ext cx="5311302" cy="477298"/>
          </a:xfrm>
          <a:solidFill>
            <a:schemeClr val="accent2">
              <a:alpha val="90000"/>
            </a:schemeClr>
          </a:solidFill>
        </p:spPr>
        <p:txBody>
          <a:bodyPr anchor="ctr" anchorCtr="0">
            <a:normAutofit/>
          </a:bodyPr>
          <a:lstStyle/>
          <a:p>
            <a:r>
              <a:rPr lang="en-US" dirty="0"/>
              <a:t>SAMUEL &amp; </a:t>
            </a:r>
            <a:r>
              <a:rPr lang="en-US" dirty="0" smtClean="0"/>
              <a:t>WIRDIS </a:t>
            </a:r>
            <a:r>
              <a:rPr lang="en-US" dirty="0"/>
              <a:t>PEGUERO</a:t>
            </a:r>
            <a:endParaRPr lang="en-US" sz="2500" b="1" i="1" spc="65" dirty="0">
              <a:solidFill>
                <a:schemeClr val="accent1"/>
              </a:solidFill>
              <a:latin typeface="Arial"/>
              <a:cs typeface="Arial"/>
            </a:endParaRPr>
          </a:p>
        </p:txBody>
      </p:sp>
    </p:spTree>
    <p:extLst>
      <p:ext uri="{BB962C8B-B14F-4D97-AF65-F5344CB8AC3E}">
        <p14:creationId xmlns:p14="http://schemas.microsoft.com/office/powerpoint/2010/main" val="10935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10</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438224"/>
            <a:ext cx="5193901" cy="3046988"/>
          </a:xfrm>
          <a:prstGeom prst="rect">
            <a:avLst/>
          </a:prstGeom>
          <a:noFill/>
        </p:spPr>
        <p:txBody>
          <a:bodyPr wrap="square" rtlCol="0">
            <a:spAutoFit/>
          </a:bodyPr>
          <a:lstStyle/>
          <a:p>
            <a:r>
              <a:rPr lang="es-DO" sz="2900" dirty="0" smtClean="0">
                <a:solidFill>
                  <a:schemeClr val="bg1"/>
                </a:solidFill>
              </a:rPr>
              <a:t>«</a:t>
            </a:r>
            <a:r>
              <a:rPr lang="es-DO" sz="3200" dirty="0">
                <a:solidFill>
                  <a:schemeClr val="bg1"/>
                </a:solidFill>
              </a:rPr>
              <a:t>And I saw thrones, and they sat upon them, and judgment was given unto </a:t>
            </a:r>
            <a:r>
              <a:rPr lang="es-DO" sz="3200" dirty="0" smtClean="0">
                <a:solidFill>
                  <a:schemeClr val="bg1"/>
                </a:solidFill>
              </a:rPr>
              <a:t>them</a:t>
            </a:r>
            <a:r>
              <a:rPr lang="mr-IN" sz="3200" dirty="0" smtClean="0">
                <a:solidFill>
                  <a:schemeClr val="bg1"/>
                </a:solidFill>
              </a:rPr>
              <a:t>…</a:t>
            </a:r>
            <a:r>
              <a:rPr lang="es-DO" sz="3200" dirty="0" smtClean="0">
                <a:solidFill>
                  <a:schemeClr val="bg1"/>
                </a:solidFill>
              </a:rPr>
              <a:t>and </a:t>
            </a:r>
            <a:r>
              <a:rPr lang="es-DO" sz="3200" dirty="0">
                <a:solidFill>
                  <a:schemeClr val="bg1"/>
                </a:solidFill>
              </a:rPr>
              <a:t>they lived and reigned with Christ a thousand </a:t>
            </a:r>
            <a:r>
              <a:rPr lang="es-DO" sz="3200" dirty="0" smtClean="0">
                <a:solidFill>
                  <a:schemeClr val="bg1"/>
                </a:solidFill>
              </a:rPr>
              <a:t>years</a:t>
            </a:r>
            <a:r>
              <a:rPr lang="es-DO" sz="2900" dirty="0" smtClean="0">
                <a:solidFill>
                  <a:schemeClr val="bg1"/>
                </a:solidFill>
              </a:rPr>
              <a:t>».</a:t>
            </a:r>
            <a:endParaRPr lang="es-DO" sz="2900" dirty="0">
              <a:solidFill>
                <a:schemeClr val="bg1"/>
              </a:solidFill>
            </a:endParaRPr>
          </a:p>
        </p:txBody>
      </p:sp>
      <p:sp>
        <p:nvSpPr>
          <p:cNvPr id="11" name="TextBox 10"/>
          <p:cNvSpPr txBox="1"/>
          <p:nvPr/>
        </p:nvSpPr>
        <p:spPr>
          <a:xfrm>
            <a:off x="6388499" y="4245281"/>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25701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11</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1569660"/>
          </a:xfrm>
          <a:prstGeom prst="rect">
            <a:avLst/>
          </a:prstGeom>
          <a:noFill/>
        </p:spPr>
        <p:txBody>
          <a:bodyPr wrap="square" rtlCol="0">
            <a:spAutoFit/>
          </a:bodyPr>
          <a:lstStyle/>
          <a:p>
            <a:r>
              <a:rPr lang="es-DO" sz="3200" b="1" dirty="0">
                <a:solidFill>
                  <a:schemeClr val="bg1"/>
                </a:solidFill>
              </a:rPr>
              <a:t>5. </a:t>
            </a:r>
            <a:r>
              <a:rPr lang="en-US" sz="3200" b="1" dirty="0">
                <a:solidFill>
                  <a:schemeClr val="bg1"/>
                </a:solidFill>
              </a:rPr>
              <a:t>What will be the final abode of the redeemed? Revelations </a:t>
            </a:r>
            <a:r>
              <a:rPr lang="es-DO" sz="3200" b="1" dirty="0" smtClean="0">
                <a:solidFill>
                  <a:schemeClr val="bg1"/>
                </a:solidFill>
              </a:rPr>
              <a:t>21:1-3</a:t>
            </a:r>
            <a:r>
              <a:rPr lang="es-DO" sz="3200" b="1" dirty="0">
                <a:solidFill>
                  <a:schemeClr val="bg1"/>
                </a:solidFill>
              </a:rPr>
              <a:t>.</a:t>
            </a:r>
          </a:p>
        </p:txBody>
      </p:sp>
      <p:sp>
        <p:nvSpPr>
          <p:cNvPr id="9" name="TextBox 8"/>
          <p:cNvSpPr txBox="1"/>
          <p:nvPr/>
        </p:nvSpPr>
        <p:spPr>
          <a:xfrm>
            <a:off x="6388499" y="2394362"/>
            <a:ext cx="5080345" cy="3046988"/>
          </a:xfrm>
          <a:prstGeom prst="rect">
            <a:avLst/>
          </a:prstGeom>
          <a:noFill/>
        </p:spPr>
        <p:txBody>
          <a:bodyPr wrap="square" rtlCol="0">
            <a:spAutoFit/>
          </a:bodyPr>
          <a:lstStyle/>
          <a:p>
            <a:r>
              <a:rPr lang="es-DO" sz="3000" dirty="0" smtClean="0">
                <a:solidFill>
                  <a:schemeClr val="bg1"/>
                </a:solidFill>
              </a:rPr>
              <a:t>«</a:t>
            </a:r>
            <a:r>
              <a:rPr lang="es-DO" sz="3200" dirty="0">
                <a:solidFill>
                  <a:schemeClr val="bg1"/>
                </a:solidFill>
              </a:rPr>
              <a:t>And I saw a new heaven and a new earth: for the first heaven and the first earth were passed away; and there was no more sea</a:t>
            </a:r>
            <a:r>
              <a:rPr lang="es-DO" sz="3200" dirty="0" smtClean="0">
                <a:solidFill>
                  <a:schemeClr val="bg1"/>
                </a:solidFill>
              </a:rPr>
              <a:t>.</a:t>
            </a:r>
            <a:r>
              <a:rPr lang="es-DO" sz="3000" dirty="0">
                <a:solidFill>
                  <a:schemeClr val="bg1"/>
                </a:solidFill>
              </a:rPr>
              <a:t>.</a:t>
            </a:r>
            <a:r>
              <a:rPr lang="es-DO" sz="3000" dirty="0" smtClean="0">
                <a:solidFill>
                  <a:schemeClr val="bg1"/>
                </a:solidFill>
              </a:rPr>
              <a:t>.</a:t>
            </a:r>
            <a:endParaRPr lang="es-DO" sz="30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8"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319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12</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838199" y="438224"/>
            <a:ext cx="4191001"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0" name="TextBox 9"/>
          <p:cNvSpPr txBox="1"/>
          <p:nvPr/>
        </p:nvSpPr>
        <p:spPr>
          <a:xfrm>
            <a:off x="6199023" y="438224"/>
            <a:ext cx="5797034" cy="4832092"/>
          </a:xfrm>
          <a:prstGeom prst="rect">
            <a:avLst/>
          </a:prstGeom>
          <a:noFill/>
        </p:spPr>
        <p:txBody>
          <a:bodyPr wrap="square" rtlCol="0">
            <a:spAutoFit/>
          </a:bodyPr>
          <a:lstStyle/>
          <a:p>
            <a:r>
              <a:rPr lang="mr-IN" sz="2800" dirty="0" smtClean="0">
                <a:solidFill>
                  <a:schemeClr val="bg1"/>
                </a:solidFill>
              </a:rPr>
              <a:t>…</a:t>
            </a:r>
            <a:r>
              <a:rPr lang="es-DO" sz="2800" dirty="0" smtClean="0">
                <a:solidFill>
                  <a:schemeClr val="bg1"/>
                </a:solidFill>
              </a:rPr>
              <a:t>And </a:t>
            </a:r>
            <a:r>
              <a:rPr lang="es-DO" sz="2800" dirty="0">
                <a:solidFill>
                  <a:schemeClr val="bg1"/>
                </a:solidFill>
              </a:rPr>
              <a:t>I John saw the holy city, new Jerusalem, coming down from God out of heaven, prepared as a bride adorned for her husband.</a:t>
            </a:r>
          </a:p>
          <a:p>
            <a:r>
              <a:rPr lang="es-DO" sz="2800" b="1" baseline="30000" dirty="0">
                <a:solidFill>
                  <a:schemeClr val="bg1"/>
                </a:solidFill>
              </a:rPr>
              <a:t> </a:t>
            </a:r>
            <a:r>
              <a:rPr lang="es-DO" sz="2800" dirty="0">
                <a:solidFill>
                  <a:schemeClr val="bg1"/>
                </a:solidFill>
              </a:rPr>
              <a:t>And I heard a great voice out of heaven saying, Behold, the tabernacle of God is with men, and he will dwell with them, and they shall be his people, and God himself shall be with them, and be their God</a:t>
            </a:r>
            <a:r>
              <a:rPr lang="es-DO" sz="2800" dirty="0" smtClean="0">
                <a:solidFill>
                  <a:schemeClr val="bg1"/>
                </a:solidFill>
              </a:rPr>
              <a:t>.».</a:t>
            </a:r>
            <a:endParaRPr lang="es-DO" sz="2800" dirty="0">
              <a:solidFill>
                <a:schemeClr val="bg1"/>
              </a:solidFill>
            </a:endParaRPr>
          </a:p>
        </p:txBody>
      </p:sp>
      <p:sp>
        <p:nvSpPr>
          <p:cNvPr id="11" name="TextBox 10"/>
          <p:cNvSpPr txBox="1"/>
          <p:nvPr/>
        </p:nvSpPr>
        <p:spPr>
          <a:xfrm>
            <a:off x="6388499" y="5690628"/>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pic>
        <p:nvPicPr>
          <p:cNvPr id="6" name="Picture Placeholder 5"/>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045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13</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1569660"/>
          </a:xfrm>
          <a:prstGeom prst="rect">
            <a:avLst/>
          </a:prstGeom>
          <a:noFill/>
        </p:spPr>
        <p:txBody>
          <a:bodyPr wrap="square" rtlCol="0">
            <a:spAutoFit/>
          </a:bodyPr>
          <a:lstStyle/>
          <a:p>
            <a:r>
              <a:rPr lang="es-DO" sz="3200" b="1" dirty="0">
                <a:solidFill>
                  <a:schemeClr val="bg1"/>
                </a:solidFill>
              </a:rPr>
              <a:t>6. </a:t>
            </a:r>
            <a:r>
              <a:rPr lang="en-US" sz="3200" b="1" dirty="0">
                <a:solidFill>
                  <a:schemeClr val="bg1"/>
                </a:solidFill>
              </a:rPr>
              <a:t>What will happen then with tears, pain and death? Revelations </a:t>
            </a:r>
            <a:r>
              <a:rPr lang="es-DO" sz="3200" b="1" dirty="0" smtClean="0">
                <a:solidFill>
                  <a:schemeClr val="bg1"/>
                </a:solidFill>
              </a:rPr>
              <a:t>21:4</a:t>
            </a:r>
            <a:r>
              <a:rPr lang="es-DO" sz="3200" b="1" dirty="0">
                <a:solidFill>
                  <a:schemeClr val="bg1"/>
                </a:solidFill>
              </a:rPr>
              <a:t>.</a:t>
            </a:r>
          </a:p>
        </p:txBody>
      </p:sp>
      <p:sp>
        <p:nvSpPr>
          <p:cNvPr id="9" name="TextBox 8"/>
          <p:cNvSpPr txBox="1"/>
          <p:nvPr/>
        </p:nvSpPr>
        <p:spPr>
          <a:xfrm>
            <a:off x="6388499" y="2224594"/>
            <a:ext cx="5080345" cy="3216265"/>
          </a:xfrm>
          <a:prstGeom prst="rect">
            <a:avLst/>
          </a:prstGeom>
          <a:noFill/>
        </p:spPr>
        <p:txBody>
          <a:bodyPr wrap="square" rtlCol="0">
            <a:spAutoFit/>
          </a:bodyPr>
          <a:lstStyle/>
          <a:p>
            <a:r>
              <a:rPr lang="es-DO" sz="2900" smtClean="0">
                <a:solidFill>
                  <a:schemeClr val="bg1"/>
                </a:solidFill>
              </a:rPr>
              <a:t>«</a:t>
            </a:r>
            <a:r>
              <a:rPr lang="es-DO" sz="2900">
                <a:solidFill>
                  <a:schemeClr val="bg1"/>
                </a:solidFill>
              </a:rPr>
              <a:t>And God shall wipe away all tears from their eyes; and there shall be no more death, neither sorrow, nor crying, neither shall there be any more pain: for the former things are passed away.</a:t>
            </a:r>
            <a:r>
              <a:rPr lang="es-DO" sz="2900" smtClean="0">
                <a:solidFill>
                  <a:schemeClr val="bg1"/>
                </a:solidFill>
              </a:rPr>
              <a:t>».</a:t>
            </a:r>
            <a:endParaRPr lang="es-DO" sz="29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0" name="TextBox 9"/>
          <p:cNvSpPr txBox="1"/>
          <p:nvPr/>
        </p:nvSpPr>
        <p:spPr>
          <a:xfrm>
            <a:off x="6388499" y="5882514"/>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pic>
        <p:nvPicPr>
          <p:cNvPr id="6" name="Picture Placeholder 5"/>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2106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54379-12DC-488A-96E2-264D244A381B}"/>
              </a:ext>
            </a:extLst>
          </p:cNvPr>
          <p:cNvSpPr>
            <a:spLocks noGrp="1"/>
          </p:cNvSpPr>
          <p:nvPr>
            <p:ph type="title"/>
          </p:nvPr>
        </p:nvSpPr>
        <p:spPr>
          <a:xfrm>
            <a:off x="794587" y="438224"/>
            <a:ext cx="3932237" cy="1302111"/>
          </a:xfrm>
        </p:spPr>
        <p:txBody>
          <a:bodyPr>
            <a:normAutofit/>
          </a:bodyPr>
          <a:lstStyle/>
          <a:p>
            <a:r>
              <a:rPr lang="en-US" dirty="0"/>
              <a:t>Let’s Comment </a:t>
            </a:r>
            <a:r>
              <a:rPr lang="es-DO" dirty="0" smtClean="0"/>
              <a:t>…</a:t>
            </a:r>
            <a:endParaRPr lang="es-DO" dirty="0"/>
          </a:p>
        </p:txBody>
      </p:sp>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14</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a16="http://schemas.microsoft.com/office/drawing/2014/main" xmlns=""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453576"/>
            <a:ext cx="5311132" cy="4524315"/>
          </a:xfrm>
          <a:prstGeom prst="rect">
            <a:avLst/>
          </a:prstGeom>
          <a:noFill/>
        </p:spPr>
        <p:txBody>
          <a:bodyPr wrap="square" rtlCol="0">
            <a:spAutoFit/>
          </a:bodyPr>
          <a:lstStyle/>
          <a:p>
            <a:r>
              <a:rPr lang="en-US" sz="3600" dirty="0">
                <a:solidFill>
                  <a:schemeClr val="bg1"/>
                </a:solidFill>
              </a:rPr>
              <a:t>Thinking about where we live or where we usually go on vacation, what differences can we establish between these places and the one Jesus offers? See 1 Corinthians 2:9</a:t>
            </a:r>
            <a:endParaRPr lang="es-DO" sz="3600" b="1" dirty="0">
              <a:solidFill>
                <a:schemeClr val="bg1"/>
              </a:solidFill>
            </a:endParaRP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6766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54379-12DC-488A-96E2-264D244A381B}"/>
              </a:ext>
            </a:extLst>
          </p:cNvPr>
          <p:cNvSpPr>
            <a:spLocks noGrp="1"/>
          </p:cNvSpPr>
          <p:nvPr>
            <p:ph type="title"/>
          </p:nvPr>
        </p:nvSpPr>
        <p:spPr>
          <a:xfrm>
            <a:off x="794587" y="438224"/>
            <a:ext cx="3932237" cy="1302111"/>
          </a:xfrm>
        </p:spPr>
        <p:txBody>
          <a:bodyPr>
            <a:normAutofit/>
          </a:bodyPr>
          <a:lstStyle/>
          <a:p>
            <a:r>
              <a:rPr lang="es-DO" dirty="0"/>
              <a:t>MY </a:t>
            </a:r>
            <a:r>
              <a:rPr lang="es-DO" dirty="0" smtClean="0"/>
              <a:t>REACTION…</a:t>
            </a:r>
            <a:endParaRPr lang="es-DO" dirty="0"/>
          </a:p>
        </p:txBody>
      </p:sp>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15</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a16="http://schemas.microsoft.com/office/drawing/2014/main" xmlns=""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453576"/>
            <a:ext cx="5080345" cy="6001643"/>
          </a:xfrm>
          <a:prstGeom prst="rect">
            <a:avLst/>
          </a:prstGeom>
          <a:noFill/>
        </p:spPr>
        <p:txBody>
          <a:bodyPr wrap="square" rtlCol="0">
            <a:spAutoFit/>
          </a:bodyPr>
          <a:lstStyle/>
          <a:p>
            <a:r>
              <a:rPr lang="en-US" sz="3200" dirty="0">
                <a:solidFill>
                  <a:schemeClr val="bg1"/>
                </a:solidFill>
              </a:rPr>
              <a:t>I am impressed by the extraordinary plans God is making for me and my family. I believe in the promise of the second coming of Christ. I want to be ready for that great day! I hope my family is prepared too. Today I’m giving my heart to Jesus and I yearn to prepare for his glorious appearance.</a:t>
            </a:r>
            <a:endParaRPr lang="es-DO" sz="3000" dirty="0">
              <a:solidFill>
                <a:schemeClr val="bg1"/>
              </a:solidFill>
            </a:endParaRP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9121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54379-12DC-488A-96E2-264D244A381B}"/>
              </a:ext>
            </a:extLst>
          </p:cNvPr>
          <p:cNvSpPr>
            <a:spLocks noGrp="1"/>
          </p:cNvSpPr>
          <p:nvPr>
            <p:ph type="title"/>
          </p:nvPr>
        </p:nvSpPr>
        <p:spPr>
          <a:xfrm>
            <a:off x="794587" y="438224"/>
            <a:ext cx="3932237" cy="1302111"/>
          </a:xfrm>
        </p:spPr>
        <p:txBody>
          <a:bodyPr>
            <a:normAutofit/>
          </a:bodyPr>
          <a:lstStyle/>
          <a:p>
            <a:r>
              <a:rPr lang="es-DO" dirty="0"/>
              <a:t>PRAYER REQUESTS</a:t>
            </a:r>
          </a:p>
        </p:txBody>
      </p:sp>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16</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a16="http://schemas.microsoft.com/office/drawing/2014/main" xmlns=""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453576"/>
            <a:ext cx="5080345" cy="3046988"/>
          </a:xfrm>
          <a:prstGeom prst="rect">
            <a:avLst/>
          </a:prstGeom>
          <a:noFill/>
        </p:spPr>
        <p:txBody>
          <a:bodyPr wrap="square" rtlCol="0">
            <a:spAutoFit/>
          </a:bodyPr>
          <a:lstStyle/>
          <a:p>
            <a:r>
              <a:rPr lang="en-US" sz="3200" b="1" dirty="0">
                <a:solidFill>
                  <a:schemeClr val="bg1"/>
                </a:solidFill>
              </a:rPr>
              <a:t>My family and personal prayer requests</a:t>
            </a:r>
            <a:r>
              <a:rPr lang="es-DO" sz="3200" b="1" dirty="0">
                <a:solidFill>
                  <a:schemeClr val="bg1"/>
                </a:solidFill>
              </a:rPr>
              <a:t>…</a:t>
            </a:r>
          </a:p>
          <a:p>
            <a:endParaRPr lang="es-DO" sz="3200" b="1" dirty="0">
              <a:solidFill>
                <a:schemeClr val="bg1"/>
              </a:solidFill>
            </a:endParaRPr>
          </a:p>
          <a:p>
            <a:r>
              <a:rPr lang="es-DO" sz="3200" b="1" dirty="0">
                <a:solidFill>
                  <a:schemeClr val="bg1"/>
                </a:solidFill>
              </a:rPr>
              <a:t>______________.</a:t>
            </a:r>
          </a:p>
          <a:p>
            <a:r>
              <a:rPr lang="es-DO" sz="3200" b="1" dirty="0">
                <a:solidFill>
                  <a:schemeClr val="bg1"/>
                </a:solidFill>
              </a:rPr>
              <a:t>______________.</a:t>
            </a:r>
          </a:p>
          <a:p>
            <a:r>
              <a:rPr lang="es-DO" sz="3200" b="1" dirty="0">
                <a:solidFill>
                  <a:schemeClr val="bg1"/>
                </a:solidFill>
              </a:rPr>
              <a:t>______________.</a:t>
            </a:r>
            <a:endParaRPr lang="es-DO" sz="2800" b="1" dirty="0">
              <a:solidFill>
                <a:schemeClr val="bg1"/>
              </a:solidFill>
            </a:endParaRPr>
          </a:p>
        </p:txBody>
      </p:sp>
      <p:pic>
        <p:nvPicPr>
          <p:cNvPr id="6" name="Picture Placeholder 5"/>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2311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25312" y="-2"/>
            <a:ext cx="6285330" cy="6861899"/>
          </a:xfrm>
          <a:prstGeom prst="rect">
            <a:avLst/>
          </a:prstGeom>
        </p:spPr>
      </p:pic>
      <p:sp>
        <p:nvSpPr>
          <p:cNvPr id="5" name="Content Placeholder 4">
            <a:extLst>
              <a:ext uri="{FF2B5EF4-FFF2-40B4-BE49-F238E27FC236}">
                <a16:creationId xmlns="" xmlns:a16="http://schemas.microsoft.com/office/drawing/2014/main" id="{D5537408-2125-4CE5-92A7-F7E0FCBA31D0}"/>
              </a:ext>
            </a:extLst>
          </p:cNvPr>
          <p:cNvSpPr txBox="1">
            <a:spLocks/>
          </p:cNvSpPr>
          <p:nvPr/>
        </p:nvSpPr>
        <p:spPr>
          <a:xfrm>
            <a:off x="-1" y="1341439"/>
            <a:ext cx="6348413" cy="4140200"/>
          </a:xfrm>
          <a:prstGeom prst="rect">
            <a:avLst/>
          </a:prstGeom>
          <a:solidFill>
            <a:schemeClr val="accent2">
              <a:lumMod val="50000"/>
            </a:schemeClr>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 xmlns:a16="http://schemas.microsoft.com/office/drawing/2014/main" id="{B0C70F64-F3E5-413B-AF4F-E15CE944B761}"/>
              </a:ext>
            </a:extLst>
          </p:cNvPr>
          <p:cNvSpPr/>
          <p:nvPr/>
        </p:nvSpPr>
        <p:spPr>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 xmlns:a16="http://schemas.microsoft.com/office/drawing/2014/main" id="{1BD43A5E-77DF-44FD-800D-158434A3ABC6}"/>
              </a:ext>
            </a:extLst>
          </p:cNvPr>
          <p:cNvSpPr>
            <a:spLocks noGrp="1"/>
          </p:cNvSpPr>
          <p:nvPr>
            <p:ph type="title"/>
          </p:nvPr>
        </p:nvSpPr>
        <p:spPr>
          <a:xfrm>
            <a:off x="838200" y="1701559"/>
            <a:ext cx="4859215" cy="1325563"/>
          </a:xfrm>
        </p:spPr>
        <p:txBody>
          <a:bodyPr>
            <a:normAutofit fontScale="90000"/>
          </a:bodyPr>
          <a:lstStyle/>
          <a:p>
            <a:r>
              <a:rPr lang="en-US" sz="5000" dirty="0">
                <a:solidFill>
                  <a:srgbClr val="FFC000"/>
                </a:solidFill>
              </a:rPr>
              <a:t>BLESSINGS TO YOUR FAMILY!</a:t>
            </a:r>
          </a:p>
        </p:txBody>
      </p:sp>
      <p:sp>
        <p:nvSpPr>
          <p:cNvPr id="11" name="Title 1">
            <a:extLst>
              <a:ext uri="{FF2B5EF4-FFF2-40B4-BE49-F238E27FC236}">
                <a16:creationId xmlns="" xmlns:a16="http://schemas.microsoft.com/office/drawing/2014/main" id="{1BD43A5E-77DF-44FD-800D-158434A3ABC6}"/>
              </a:ext>
            </a:extLst>
          </p:cNvPr>
          <p:cNvSpPr txBox="1">
            <a:spLocks/>
          </p:cNvSpPr>
          <p:nvPr/>
        </p:nvSpPr>
        <p:spPr>
          <a:xfrm>
            <a:off x="838200" y="3387242"/>
            <a:ext cx="4859215" cy="9813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ctr"/>
            <a:r>
              <a:rPr lang="en-US" sz="4000" dirty="0">
                <a:solidFill>
                  <a:schemeClr val="bg1"/>
                </a:solidFill>
              </a:rPr>
              <a:t>A BIG </a:t>
            </a:r>
            <a:r>
              <a:rPr lang="en-US" sz="4000" dirty="0" smtClean="0">
                <a:solidFill>
                  <a:schemeClr val="bg1"/>
                </a:solidFill>
              </a:rPr>
              <a:t>HUG </a:t>
            </a:r>
            <a:endParaRPr lang="en-US" sz="4000" dirty="0" smtClean="0">
              <a:solidFill>
                <a:schemeClr val="bg1"/>
              </a:solidFill>
            </a:endParaRPr>
          </a:p>
          <a:p>
            <a:pPr algn="ctr"/>
            <a:r>
              <a:rPr lang="en-US" sz="4000" dirty="0" smtClean="0">
                <a:solidFill>
                  <a:schemeClr val="bg1"/>
                </a:solidFill>
              </a:rPr>
              <a:t>FOR </a:t>
            </a:r>
            <a:r>
              <a:rPr lang="en-US" sz="4000" dirty="0">
                <a:solidFill>
                  <a:schemeClr val="bg1"/>
                </a:solidFill>
              </a:rPr>
              <a:t>YOU! </a:t>
            </a:r>
            <a:endParaRPr lang="en-US" sz="4000" dirty="0"/>
          </a:p>
          <a:p>
            <a:pPr algn="ctr"/>
            <a:endParaRPr lang="en-US" sz="4000" dirty="0"/>
          </a:p>
        </p:txBody>
      </p:sp>
    </p:spTree>
    <p:extLst>
      <p:ext uri="{BB962C8B-B14F-4D97-AF65-F5344CB8AC3E}">
        <p14:creationId xmlns:p14="http://schemas.microsoft.com/office/powerpoint/2010/main" val="51342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2</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8" y="453576"/>
            <a:ext cx="5229071" cy="5509200"/>
          </a:xfrm>
          <a:prstGeom prst="rect">
            <a:avLst/>
          </a:prstGeom>
          <a:noFill/>
        </p:spPr>
        <p:txBody>
          <a:bodyPr wrap="square" rtlCol="0">
            <a:spAutoFit/>
          </a:bodyPr>
          <a:lstStyle/>
          <a:p>
            <a:r>
              <a:rPr lang="en-US" sz="3200" dirty="0">
                <a:solidFill>
                  <a:schemeClr val="bg1"/>
                </a:solidFill>
              </a:rPr>
              <a:t>What Ernest and Martha's children liked the most was vacation time. They longed for those days with much anticipation. As expected, they very much enjoyed vacation and didn’t want that precious time to end. Can you remember what your most precious vacation was? </a:t>
            </a:r>
            <a:endParaRPr lang="es-DO" sz="3000" dirty="0">
              <a:solidFill>
                <a:schemeClr val="bg1"/>
              </a:solidFill>
            </a:endParaRPr>
          </a:p>
        </p:txBody>
      </p:sp>
      <p:sp>
        <p:nvSpPr>
          <p:cNvPr id="9"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smtClean="0"/>
              <a:t>LESSON </a:t>
            </a:r>
            <a:r>
              <a:rPr lang="es-DO" dirty="0"/>
              <a:t>9:</a:t>
            </a:r>
            <a:br>
              <a:rPr lang="es-DO" dirty="0"/>
            </a:br>
            <a:r>
              <a:rPr lang="es-DO" sz="3100" dirty="0" smtClean="0"/>
              <a:t>THE LONG-AWAITED DAY</a:t>
            </a:r>
            <a:endParaRPr lang="es-DO" sz="3100" dirty="0"/>
          </a:p>
        </p:txBody>
      </p:sp>
      <p:sp>
        <p:nvSpPr>
          <p:cNvPr id="10"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9675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3</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8" y="453576"/>
            <a:ext cx="5229071" cy="3970318"/>
          </a:xfrm>
          <a:prstGeom prst="rect">
            <a:avLst/>
          </a:prstGeom>
          <a:noFill/>
        </p:spPr>
        <p:txBody>
          <a:bodyPr wrap="square" rtlCol="0">
            <a:spAutoFit/>
          </a:bodyPr>
          <a:lstStyle/>
          <a:p>
            <a:r>
              <a:rPr lang="en-US" sz="3600" dirty="0">
                <a:solidFill>
                  <a:schemeClr val="bg1"/>
                </a:solidFill>
              </a:rPr>
              <a:t>Without a doubt, that is not even comparable to the most desired journey that awaits the great family of God. We are sure you will love being part of it. Let's see. </a:t>
            </a:r>
          </a:p>
        </p:txBody>
      </p:sp>
      <p:sp>
        <p:nvSpPr>
          <p:cNvPr id="9"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0"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0550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4</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1569660"/>
          </a:xfrm>
          <a:prstGeom prst="rect">
            <a:avLst/>
          </a:prstGeom>
          <a:noFill/>
        </p:spPr>
        <p:txBody>
          <a:bodyPr wrap="square" rtlCol="0">
            <a:spAutoFit/>
          </a:bodyPr>
          <a:lstStyle/>
          <a:p>
            <a:r>
              <a:rPr lang="es-DO" sz="3200" b="1" dirty="0">
                <a:solidFill>
                  <a:schemeClr val="bg1"/>
                </a:solidFill>
              </a:rPr>
              <a:t>1. </a:t>
            </a:r>
            <a:r>
              <a:rPr lang="en-US" sz="3200" b="1" dirty="0">
                <a:solidFill>
                  <a:schemeClr val="bg1"/>
                </a:solidFill>
              </a:rPr>
              <a:t>What was Jesus' greatest promise to his followers? John </a:t>
            </a:r>
            <a:r>
              <a:rPr lang="es-DO" sz="3200" b="1" dirty="0" smtClean="0">
                <a:solidFill>
                  <a:schemeClr val="bg1"/>
                </a:solidFill>
              </a:rPr>
              <a:t>14:1-3</a:t>
            </a:r>
            <a:r>
              <a:rPr lang="es-DO" sz="3200" b="1" dirty="0">
                <a:solidFill>
                  <a:schemeClr val="bg1"/>
                </a:solidFill>
              </a:rPr>
              <a:t>.</a:t>
            </a:r>
          </a:p>
        </p:txBody>
      </p:sp>
      <p:sp>
        <p:nvSpPr>
          <p:cNvPr id="9" name="TextBox 8"/>
          <p:cNvSpPr txBox="1"/>
          <p:nvPr/>
        </p:nvSpPr>
        <p:spPr>
          <a:xfrm>
            <a:off x="6040801" y="2781223"/>
            <a:ext cx="5785160" cy="4001095"/>
          </a:xfrm>
          <a:prstGeom prst="rect">
            <a:avLst/>
          </a:prstGeom>
          <a:noFill/>
        </p:spPr>
        <p:txBody>
          <a:bodyPr wrap="square" rtlCol="0">
            <a:spAutoFit/>
          </a:bodyPr>
          <a:lstStyle/>
          <a:p>
            <a:r>
              <a:rPr lang="es-DO" sz="3000" dirty="0" smtClean="0">
                <a:solidFill>
                  <a:schemeClr val="bg1"/>
                </a:solidFill>
              </a:rPr>
              <a:t>«</a:t>
            </a:r>
            <a:r>
              <a:rPr lang="es-DO" sz="3200" dirty="0">
                <a:solidFill>
                  <a:schemeClr val="bg1"/>
                </a:solidFill>
              </a:rPr>
              <a:t>Let not your heart be troubled: ye believe in God, believe also in me.</a:t>
            </a:r>
          </a:p>
          <a:p>
            <a:r>
              <a:rPr lang="es-DO" sz="3200" b="1" baseline="30000" dirty="0">
                <a:solidFill>
                  <a:schemeClr val="bg1"/>
                </a:solidFill>
              </a:rPr>
              <a:t> </a:t>
            </a:r>
            <a:r>
              <a:rPr lang="es-DO" sz="3200" dirty="0">
                <a:solidFill>
                  <a:schemeClr val="bg1"/>
                </a:solidFill>
              </a:rPr>
              <a:t>In my Father's house are many mansions: if it were not so, I would have told you. I go to prepare a place for </a:t>
            </a:r>
            <a:r>
              <a:rPr lang="es-DO" sz="3200" dirty="0" smtClean="0">
                <a:solidFill>
                  <a:schemeClr val="bg1"/>
                </a:solidFill>
              </a:rPr>
              <a:t>you...</a:t>
            </a:r>
            <a:endParaRPr lang="es-DO" sz="3200" dirty="0">
              <a:solidFill>
                <a:schemeClr val="bg1"/>
              </a:solidFill>
            </a:endParaRPr>
          </a:p>
          <a:p>
            <a:endParaRPr lang="es-DO" sz="30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660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5</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1" name="TextBox 10"/>
          <p:cNvSpPr txBox="1"/>
          <p:nvPr/>
        </p:nvSpPr>
        <p:spPr>
          <a:xfrm>
            <a:off x="6388499" y="438224"/>
            <a:ext cx="5080345" cy="3416320"/>
          </a:xfrm>
          <a:prstGeom prst="rect">
            <a:avLst/>
          </a:prstGeom>
          <a:noFill/>
        </p:spPr>
        <p:txBody>
          <a:bodyPr wrap="square" rtlCol="0">
            <a:spAutoFit/>
          </a:bodyPr>
          <a:lstStyle/>
          <a:p>
            <a:r>
              <a:rPr lang="mr-IN" sz="3600" dirty="0" smtClean="0">
                <a:solidFill>
                  <a:schemeClr val="bg1"/>
                </a:solidFill>
              </a:rPr>
              <a:t>…</a:t>
            </a:r>
            <a:r>
              <a:rPr lang="en-US" sz="3600" dirty="0" smtClean="0">
                <a:solidFill>
                  <a:schemeClr val="bg1"/>
                </a:solidFill>
              </a:rPr>
              <a:t>And </a:t>
            </a:r>
            <a:r>
              <a:rPr lang="en-US" sz="3600" dirty="0">
                <a:solidFill>
                  <a:schemeClr val="bg1"/>
                </a:solidFill>
              </a:rPr>
              <a:t>if I go and prepare a place for you, I will come again, and receive you unto myself; that where I am, there ye may be also</a:t>
            </a:r>
            <a:r>
              <a:rPr lang="en-US" sz="3600" dirty="0" smtClean="0">
                <a:solidFill>
                  <a:schemeClr val="bg1"/>
                </a:solidFill>
              </a:rPr>
              <a:t>.</a:t>
            </a:r>
            <a:r>
              <a:rPr lang="es-DO" sz="3200" dirty="0" smtClean="0">
                <a:solidFill>
                  <a:schemeClr val="bg1"/>
                </a:solidFill>
              </a:rPr>
              <a:t>».</a:t>
            </a:r>
            <a:endParaRPr lang="es-DO" sz="3200" dirty="0">
              <a:solidFill>
                <a:schemeClr val="bg1"/>
              </a:solidFill>
            </a:endParaRPr>
          </a:p>
        </p:txBody>
      </p:sp>
      <p:sp>
        <p:nvSpPr>
          <p:cNvPr id="14" name="TextBox 13"/>
          <p:cNvSpPr txBox="1"/>
          <p:nvPr/>
        </p:nvSpPr>
        <p:spPr>
          <a:xfrm>
            <a:off x="6388499" y="4537669"/>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5161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6</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2. </a:t>
            </a:r>
            <a:r>
              <a:rPr lang="en-US" sz="3200" b="1" dirty="0">
                <a:solidFill>
                  <a:schemeClr val="bg1"/>
                </a:solidFill>
              </a:rPr>
              <a:t>How and when will his expected return take place? Revelations 1: 7; Matthew </a:t>
            </a:r>
            <a:r>
              <a:rPr lang="es-DO" sz="3200" b="1" dirty="0" smtClean="0">
                <a:solidFill>
                  <a:schemeClr val="bg1"/>
                </a:solidFill>
              </a:rPr>
              <a:t>24:36</a:t>
            </a:r>
            <a:r>
              <a:rPr lang="es-DO" sz="3200" b="1" dirty="0">
                <a:solidFill>
                  <a:schemeClr val="bg1"/>
                </a:solidFill>
              </a:rPr>
              <a:t>.</a:t>
            </a:r>
          </a:p>
        </p:txBody>
      </p:sp>
      <p:sp>
        <p:nvSpPr>
          <p:cNvPr id="9" name="TextBox 8"/>
          <p:cNvSpPr txBox="1"/>
          <p:nvPr/>
        </p:nvSpPr>
        <p:spPr>
          <a:xfrm>
            <a:off x="6388499" y="2781223"/>
            <a:ext cx="5080345" cy="3539430"/>
          </a:xfrm>
          <a:prstGeom prst="rect">
            <a:avLst/>
          </a:prstGeom>
          <a:noFill/>
        </p:spPr>
        <p:txBody>
          <a:bodyPr wrap="square" rtlCol="0">
            <a:spAutoFit/>
          </a:bodyPr>
          <a:lstStyle/>
          <a:p>
            <a:r>
              <a:rPr lang="es-DO" sz="3000" dirty="0" smtClean="0">
                <a:solidFill>
                  <a:schemeClr val="bg1"/>
                </a:solidFill>
              </a:rPr>
              <a:t>«</a:t>
            </a:r>
            <a:r>
              <a:rPr lang="es-DO" sz="3200" dirty="0">
                <a:solidFill>
                  <a:schemeClr val="bg1"/>
                </a:solidFill>
              </a:rPr>
              <a:t>Behold, he cometh with clouds; and every eye shall see him, and they also which pierced him: and all kindreds of the earth shall wail because of him. Even so, Amen.</a:t>
            </a:r>
            <a:r>
              <a:rPr lang="es-DO" sz="3000" dirty="0" smtClean="0">
                <a:solidFill>
                  <a:schemeClr val="bg1"/>
                </a:solidFill>
              </a:rPr>
              <a:t>».</a:t>
            </a:r>
            <a:endParaRPr lang="es-DO" sz="30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550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7</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438224"/>
            <a:ext cx="5080345" cy="2862322"/>
          </a:xfrm>
          <a:prstGeom prst="rect">
            <a:avLst/>
          </a:prstGeom>
          <a:noFill/>
        </p:spPr>
        <p:txBody>
          <a:bodyPr wrap="square" rtlCol="0">
            <a:spAutoFit/>
          </a:bodyPr>
          <a:lstStyle/>
          <a:p>
            <a:r>
              <a:rPr lang="es-DO" sz="3200" dirty="0" smtClean="0">
                <a:solidFill>
                  <a:schemeClr val="bg1"/>
                </a:solidFill>
              </a:rPr>
              <a:t>«</a:t>
            </a:r>
            <a:r>
              <a:rPr lang="es-DO" sz="3600" dirty="0">
                <a:solidFill>
                  <a:schemeClr val="bg1"/>
                </a:solidFill>
              </a:rPr>
              <a:t>But of that day and hour knoweth no man, no, not the angels of heaven, but my Father only.</a:t>
            </a:r>
            <a:r>
              <a:rPr lang="es-DO" sz="3200" dirty="0" smtClean="0">
                <a:solidFill>
                  <a:schemeClr val="bg1"/>
                </a:solidFill>
              </a:rPr>
              <a:t>».</a:t>
            </a:r>
            <a:endParaRPr lang="es-DO" sz="3200" dirty="0">
              <a:solidFill>
                <a:schemeClr val="bg1"/>
              </a:solidFill>
            </a:endParaRPr>
          </a:p>
        </p:txBody>
      </p:sp>
      <p:sp>
        <p:nvSpPr>
          <p:cNvPr id="11" name="TextBox 10"/>
          <p:cNvSpPr txBox="1"/>
          <p:nvPr/>
        </p:nvSpPr>
        <p:spPr>
          <a:xfrm>
            <a:off x="6388499" y="3857285"/>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317934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8</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1569660"/>
          </a:xfrm>
          <a:prstGeom prst="rect">
            <a:avLst/>
          </a:prstGeom>
          <a:noFill/>
        </p:spPr>
        <p:txBody>
          <a:bodyPr wrap="square" rtlCol="0">
            <a:spAutoFit/>
          </a:bodyPr>
          <a:lstStyle/>
          <a:p>
            <a:r>
              <a:rPr lang="es-DO" sz="3200" b="1" dirty="0">
                <a:solidFill>
                  <a:schemeClr val="bg1"/>
                </a:solidFill>
              </a:rPr>
              <a:t>3. </a:t>
            </a:r>
            <a:r>
              <a:rPr lang="en-US" sz="3200" b="1" dirty="0">
                <a:solidFill>
                  <a:schemeClr val="bg1"/>
                </a:solidFill>
              </a:rPr>
              <a:t>What is the purpose of Jesus coming? Matthew </a:t>
            </a:r>
            <a:r>
              <a:rPr lang="es-DO" sz="3200" b="1" dirty="0" smtClean="0">
                <a:solidFill>
                  <a:schemeClr val="bg1"/>
                </a:solidFill>
              </a:rPr>
              <a:t>16:27</a:t>
            </a:r>
            <a:r>
              <a:rPr lang="es-DO" sz="3200" b="1" dirty="0">
                <a:solidFill>
                  <a:schemeClr val="bg1"/>
                </a:solidFill>
              </a:rPr>
              <a:t>.</a:t>
            </a:r>
          </a:p>
        </p:txBody>
      </p:sp>
      <p:sp>
        <p:nvSpPr>
          <p:cNvPr id="9" name="TextBox 8"/>
          <p:cNvSpPr txBox="1"/>
          <p:nvPr/>
        </p:nvSpPr>
        <p:spPr>
          <a:xfrm>
            <a:off x="6388499" y="2417808"/>
            <a:ext cx="5080345" cy="3046988"/>
          </a:xfrm>
          <a:prstGeom prst="rect">
            <a:avLst/>
          </a:prstGeom>
          <a:noFill/>
        </p:spPr>
        <p:txBody>
          <a:bodyPr wrap="square" rtlCol="0">
            <a:spAutoFit/>
          </a:bodyPr>
          <a:lstStyle/>
          <a:p>
            <a:r>
              <a:rPr lang="es-DO" sz="3000" dirty="0" smtClean="0">
                <a:solidFill>
                  <a:schemeClr val="bg1"/>
                </a:solidFill>
              </a:rPr>
              <a:t>«</a:t>
            </a:r>
            <a:r>
              <a:rPr lang="es-DO" sz="3200" dirty="0">
                <a:solidFill>
                  <a:schemeClr val="bg1"/>
                </a:solidFill>
              </a:rPr>
              <a:t>For the Son of man shall come in the glory of his Father with his angels; and then he shall reward every man according to his works.</a:t>
            </a:r>
            <a:r>
              <a:rPr lang="es-DO" sz="3000" dirty="0" smtClean="0">
                <a:solidFill>
                  <a:schemeClr val="bg1"/>
                </a:solidFill>
              </a:rPr>
              <a:t>».</a:t>
            </a:r>
            <a:endParaRPr lang="es-DO" sz="30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5673784"/>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3275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9</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4. </a:t>
            </a:r>
            <a:r>
              <a:rPr lang="en-US" sz="3200" b="1" dirty="0">
                <a:solidFill>
                  <a:schemeClr val="bg1"/>
                </a:solidFill>
              </a:rPr>
              <a:t>Where will Jesus take us and how long will we be on vacation? John 14: 3; Revelations </a:t>
            </a:r>
            <a:r>
              <a:rPr lang="es-DO" sz="3200" b="1" dirty="0" smtClean="0">
                <a:solidFill>
                  <a:schemeClr val="bg1"/>
                </a:solidFill>
              </a:rPr>
              <a:t>20:4</a:t>
            </a:r>
            <a:r>
              <a:rPr lang="es-DO" sz="3200" b="1" dirty="0">
                <a:solidFill>
                  <a:schemeClr val="bg1"/>
                </a:solidFill>
              </a:rPr>
              <a:t>.</a:t>
            </a:r>
          </a:p>
        </p:txBody>
      </p:sp>
      <p:sp>
        <p:nvSpPr>
          <p:cNvPr id="9" name="TextBox 8"/>
          <p:cNvSpPr txBox="1"/>
          <p:nvPr/>
        </p:nvSpPr>
        <p:spPr>
          <a:xfrm>
            <a:off x="6388499" y="3250146"/>
            <a:ext cx="5080345" cy="3046988"/>
          </a:xfrm>
          <a:prstGeom prst="rect">
            <a:avLst/>
          </a:prstGeom>
          <a:noFill/>
        </p:spPr>
        <p:txBody>
          <a:bodyPr wrap="square" rtlCol="0">
            <a:spAutoFit/>
          </a:bodyPr>
          <a:lstStyle/>
          <a:p>
            <a:r>
              <a:rPr lang="es-DO" sz="3000" dirty="0" smtClean="0">
                <a:solidFill>
                  <a:schemeClr val="bg1"/>
                </a:solidFill>
              </a:rPr>
              <a:t>«</a:t>
            </a:r>
            <a:r>
              <a:rPr lang="es-DO" sz="3200" dirty="0">
                <a:solidFill>
                  <a:schemeClr val="bg1"/>
                </a:solidFill>
              </a:rPr>
              <a:t>And if I go and prepare a place for you, I will come again, and receive you unto myself; that where I am, there ye may be </a:t>
            </a:r>
            <a:r>
              <a:rPr lang="es-DO" sz="3200">
                <a:solidFill>
                  <a:schemeClr val="bg1"/>
                </a:solidFill>
              </a:rPr>
              <a:t>also</a:t>
            </a:r>
            <a:r>
              <a:rPr lang="es-DO" sz="3200" smtClean="0">
                <a:solidFill>
                  <a:schemeClr val="bg1"/>
                </a:solidFill>
              </a:rPr>
              <a:t>.</a:t>
            </a:r>
            <a:r>
              <a:rPr lang="es-DO" sz="3000" smtClean="0">
                <a:solidFill>
                  <a:schemeClr val="bg1"/>
                </a:solidFill>
              </a:rPr>
              <a:t>».</a:t>
            </a:r>
            <a:endParaRPr lang="es-DO" sz="30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9:</a:t>
            </a:r>
            <a:br>
              <a:rPr lang="es-DO" dirty="0"/>
            </a:br>
            <a:r>
              <a:rPr lang="es-DO" dirty="0"/>
              <a:t>THE LONG-AWAITED DAY</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0322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DDA16B-F3AC-4A5B-9F5F-6F5A8F47A9E6}">
  <ds:schemaRefs>
    <ds:schemaRef ds:uri="http://schemas.microsoft.com/sharepoint/v3/contenttype/forms"/>
  </ds:schemaRefs>
</ds:datastoreItem>
</file>

<file path=customXml/itemProps3.xml><?xml version="1.0" encoding="utf-8"?>
<ds:datastoreItem xmlns:ds="http://schemas.openxmlformats.org/officeDocument/2006/customXml" ds:itemID="{3C118CE8-9293-4220-BA3B-5D353B13ABC9}">
  <ds:schemaRefs>
    <ds:schemaRef ds:uri="http://schemas.microsoft.com/office/infopath/2007/PartnerControls"/>
    <ds:schemaRef ds:uri="http://purl.org/dc/elements/1.1/"/>
    <ds:schemaRef ds:uri="http://www.w3.org/XML/1998/namespace"/>
    <ds:schemaRef ds:uri="71af3243-3dd4-4a8d-8c0d-dd76da1f02a5"/>
    <ds:schemaRef ds:uri="http://schemas.openxmlformats.org/package/2006/metadata/core-properties"/>
    <ds:schemaRef ds:uri="http://purl.org/dc/dcmitype/"/>
    <ds:schemaRef ds:uri="http://schemas.microsoft.com/office/2006/documentManagement/types"/>
    <ds:schemaRef ds:uri="16c05727-aa75-4e4a-9b5f-8a80a116589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Professional services marketing plan</Template>
  <TotalTime>0</TotalTime>
  <Words>709</Words>
  <Application>Microsoft Macintosh PowerPoint</Application>
  <PresentationFormat>Widescreen</PresentationFormat>
  <Paragraphs>85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vt:lpstr>
      <vt:lpstr>Calibri</vt:lpstr>
      <vt:lpstr>Gill Sans MT</vt:lpstr>
      <vt:lpstr>Office Theme</vt:lpstr>
      <vt:lpstr>FAMILIES WITH HOPE</vt:lpstr>
      <vt:lpstr>LESSON 9: THE LONG-AWAITED DAY</vt:lpstr>
      <vt:lpstr>LESSON 9: THE LONG-AWAITED DAY</vt:lpstr>
      <vt:lpstr>LESSON 9: THE LONG-AWAITED DAY</vt:lpstr>
      <vt:lpstr>LESSON 9: THE LONG-AWAITED DAY</vt:lpstr>
      <vt:lpstr>LESSON 9: THE LONG-AWAITED DAY</vt:lpstr>
      <vt:lpstr>LESSON 9: THE LONG-AWAITED DAY</vt:lpstr>
      <vt:lpstr>LESSON 9: THE LONG-AWAITED DAY</vt:lpstr>
      <vt:lpstr>LESSON 9: THE LONG-AWAITED DAY</vt:lpstr>
      <vt:lpstr>LESSON 9: THE LONG-AWAITED DAY</vt:lpstr>
      <vt:lpstr>LESSON 9: THE LONG-AWAITED DAY</vt:lpstr>
      <vt:lpstr>LESSON 9: THE LONG-AWAITED DAY</vt:lpstr>
      <vt:lpstr>LESSON 9: THE LONG-AWAITED DAY</vt:lpstr>
      <vt:lpstr>Let’s Comment …</vt:lpstr>
      <vt:lpstr>MY REACTION…</vt:lpstr>
      <vt:lpstr>PRAYER REQUESTS</vt:lpstr>
      <vt:lpstr>BLESSINGS TO YOUR FAMILY!</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2020-08-03T12:54:30Z</dcterms:created>
  <dcterms:modified xsi:type="dcterms:W3CDTF">2021-04-26T21:21:36Z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